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2" r:id="rId8"/>
    <p:sldId id="261" r:id="rId9"/>
    <p:sldId id="266" r:id="rId10"/>
    <p:sldId id="263" r:id="rId11"/>
    <p:sldId id="267" r:id="rId12"/>
    <p:sldId id="273" r:id="rId13"/>
    <p:sldId id="268" r:id="rId14"/>
    <p:sldId id="269" r:id="rId15"/>
    <p:sldId id="275" r:id="rId16"/>
    <p:sldId id="270" r:id="rId17"/>
    <p:sldId id="264" r:id="rId18"/>
    <p:sldId id="271" r:id="rId19"/>
    <p:sldId id="272"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ACAA-4C4A-4467-A2F5-6FAA433C70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0BDCE7-22D6-4198-A52C-B71A21FA84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2D959E-8FA0-4354-95E4-012A31BBB456}"/>
              </a:ext>
            </a:extLst>
          </p:cNvPr>
          <p:cNvSpPr>
            <a:spLocks noGrp="1"/>
          </p:cNvSpPr>
          <p:nvPr>
            <p:ph type="dt" sz="half" idx="10"/>
          </p:nvPr>
        </p:nvSpPr>
        <p:spPr/>
        <p:txBody>
          <a:bodyPr/>
          <a:lstStyle/>
          <a:p>
            <a:fld id="{BD35DD9E-1BE1-48F3-A55E-6B9480808F91}" type="datetimeFigureOut">
              <a:rPr lang="en-US" smtClean="0"/>
              <a:t>3/19/2019</a:t>
            </a:fld>
            <a:endParaRPr lang="en-US"/>
          </a:p>
        </p:txBody>
      </p:sp>
      <p:sp>
        <p:nvSpPr>
          <p:cNvPr id="5" name="Footer Placeholder 4">
            <a:extLst>
              <a:ext uri="{FF2B5EF4-FFF2-40B4-BE49-F238E27FC236}">
                <a16:creationId xmlns:a16="http://schemas.microsoft.com/office/drawing/2014/main" id="{08F52C8F-5FD5-4410-9D30-435DAA1167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02B240-167B-47D1-BB74-6F569A89BE22}"/>
              </a:ext>
            </a:extLst>
          </p:cNvPr>
          <p:cNvSpPr>
            <a:spLocks noGrp="1"/>
          </p:cNvSpPr>
          <p:nvPr>
            <p:ph type="sldNum" sz="quarter" idx="12"/>
          </p:nvPr>
        </p:nvSpPr>
        <p:spPr/>
        <p:txBody>
          <a:bodyPr/>
          <a:lstStyle/>
          <a:p>
            <a:fld id="{457C20B7-2E29-4959-8468-8D3A7BC515CC}" type="slidenum">
              <a:rPr lang="en-US" smtClean="0"/>
              <a:t>‹#›</a:t>
            </a:fld>
            <a:endParaRPr lang="en-US"/>
          </a:p>
        </p:txBody>
      </p:sp>
    </p:spTree>
    <p:extLst>
      <p:ext uri="{BB962C8B-B14F-4D97-AF65-F5344CB8AC3E}">
        <p14:creationId xmlns:p14="http://schemas.microsoft.com/office/powerpoint/2010/main" val="266661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72EB-551E-416E-86D7-805CD96FE4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C9D3AE-41F3-4F37-BBDA-D878B1FE50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01097-E52D-4D1C-9ECD-FC4377C2B0C4}"/>
              </a:ext>
            </a:extLst>
          </p:cNvPr>
          <p:cNvSpPr>
            <a:spLocks noGrp="1"/>
          </p:cNvSpPr>
          <p:nvPr>
            <p:ph type="dt" sz="half" idx="10"/>
          </p:nvPr>
        </p:nvSpPr>
        <p:spPr/>
        <p:txBody>
          <a:bodyPr/>
          <a:lstStyle/>
          <a:p>
            <a:fld id="{BD35DD9E-1BE1-48F3-A55E-6B9480808F91}" type="datetimeFigureOut">
              <a:rPr lang="en-US" smtClean="0"/>
              <a:t>3/19/2019</a:t>
            </a:fld>
            <a:endParaRPr lang="en-US"/>
          </a:p>
        </p:txBody>
      </p:sp>
      <p:sp>
        <p:nvSpPr>
          <p:cNvPr id="5" name="Footer Placeholder 4">
            <a:extLst>
              <a:ext uri="{FF2B5EF4-FFF2-40B4-BE49-F238E27FC236}">
                <a16:creationId xmlns:a16="http://schemas.microsoft.com/office/drawing/2014/main" id="{CFB1869E-1E44-478F-BD21-DA6C42FF3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2E441-72CA-42DA-AC92-B7F3981ADCD4}"/>
              </a:ext>
            </a:extLst>
          </p:cNvPr>
          <p:cNvSpPr>
            <a:spLocks noGrp="1"/>
          </p:cNvSpPr>
          <p:nvPr>
            <p:ph type="sldNum" sz="quarter" idx="12"/>
          </p:nvPr>
        </p:nvSpPr>
        <p:spPr/>
        <p:txBody>
          <a:bodyPr/>
          <a:lstStyle/>
          <a:p>
            <a:fld id="{457C20B7-2E29-4959-8468-8D3A7BC515CC}" type="slidenum">
              <a:rPr lang="en-US" smtClean="0"/>
              <a:t>‹#›</a:t>
            </a:fld>
            <a:endParaRPr lang="en-US"/>
          </a:p>
        </p:txBody>
      </p:sp>
    </p:spTree>
    <p:extLst>
      <p:ext uri="{BB962C8B-B14F-4D97-AF65-F5344CB8AC3E}">
        <p14:creationId xmlns:p14="http://schemas.microsoft.com/office/powerpoint/2010/main" val="3577352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7AA29D-19DB-4773-B4C1-C3B2422E00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1961F8-18C2-4739-BBC7-50502FC766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87842-86CD-49DF-BCAF-B827E2228835}"/>
              </a:ext>
            </a:extLst>
          </p:cNvPr>
          <p:cNvSpPr>
            <a:spLocks noGrp="1"/>
          </p:cNvSpPr>
          <p:nvPr>
            <p:ph type="dt" sz="half" idx="10"/>
          </p:nvPr>
        </p:nvSpPr>
        <p:spPr/>
        <p:txBody>
          <a:bodyPr/>
          <a:lstStyle/>
          <a:p>
            <a:fld id="{BD35DD9E-1BE1-48F3-A55E-6B9480808F91}" type="datetimeFigureOut">
              <a:rPr lang="en-US" smtClean="0"/>
              <a:t>3/19/2019</a:t>
            </a:fld>
            <a:endParaRPr lang="en-US"/>
          </a:p>
        </p:txBody>
      </p:sp>
      <p:sp>
        <p:nvSpPr>
          <p:cNvPr id="5" name="Footer Placeholder 4">
            <a:extLst>
              <a:ext uri="{FF2B5EF4-FFF2-40B4-BE49-F238E27FC236}">
                <a16:creationId xmlns:a16="http://schemas.microsoft.com/office/drawing/2014/main" id="{95BF2210-15A5-4124-A6A0-572DE1292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B7828-0C1F-4B63-A711-B8249B45000D}"/>
              </a:ext>
            </a:extLst>
          </p:cNvPr>
          <p:cNvSpPr>
            <a:spLocks noGrp="1"/>
          </p:cNvSpPr>
          <p:nvPr>
            <p:ph type="sldNum" sz="quarter" idx="12"/>
          </p:nvPr>
        </p:nvSpPr>
        <p:spPr/>
        <p:txBody>
          <a:bodyPr/>
          <a:lstStyle/>
          <a:p>
            <a:fld id="{457C20B7-2E29-4959-8468-8D3A7BC515CC}" type="slidenum">
              <a:rPr lang="en-US" smtClean="0"/>
              <a:t>‹#›</a:t>
            </a:fld>
            <a:endParaRPr lang="en-US"/>
          </a:p>
        </p:txBody>
      </p:sp>
    </p:spTree>
    <p:extLst>
      <p:ext uri="{BB962C8B-B14F-4D97-AF65-F5344CB8AC3E}">
        <p14:creationId xmlns:p14="http://schemas.microsoft.com/office/powerpoint/2010/main" val="120207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2E21-DD4C-4D70-8B26-342B76D33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296EEA-775F-43CA-9018-0CC52DD579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D9C151-2368-4412-8CED-96FFD10D08EE}"/>
              </a:ext>
            </a:extLst>
          </p:cNvPr>
          <p:cNvSpPr>
            <a:spLocks noGrp="1"/>
          </p:cNvSpPr>
          <p:nvPr>
            <p:ph type="dt" sz="half" idx="10"/>
          </p:nvPr>
        </p:nvSpPr>
        <p:spPr/>
        <p:txBody>
          <a:bodyPr/>
          <a:lstStyle/>
          <a:p>
            <a:fld id="{BD35DD9E-1BE1-48F3-A55E-6B9480808F91}" type="datetimeFigureOut">
              <a:rPr lang="en-US" smtClean="0"/>
              <a:t>3/19/2019</a:t>
            </a:fld>
            <a:endParaRPr lang="en-US"/>
          </a:p>
        </p:txBody>
      </p:sp>
      <p:sp>
        <p:nvSpPr>
          <p:cNvPr id="5" name="Footer Placeholder 4">
            <a:extLst>
              <a:ext uri="{FF2B5EF4-FFF2-40B4-BE49-F238E27FC236}">
                <a16:creationId xmlns:a16="http://schemas.microsoft.com/office/drawing/2014/main" id="{7EDDF6A2-874D-4411-902B-9125D3458E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FADFD6-F10F-47EF-8C8F-10366C209AA4}"/>
              </a:ext>
            </a:extLst>
          </p:cNvPr>
          <p:cNvSpPr>
            <a:spLocks noGrp="1"/>
          </p:cNvSpPr>
          <p:nvPr>
            <p:ph type="sldNum" sz="quarter" idx="12"/>
          </p:nvPr>
        </p:nvSpPr>
        <p:spPr/>
        <p:txBody>
          <a:bodyPr/>
          <a:lstStyle/>
          <a:p>
            <a:fld id="{457C20B7-2E29-4959-8468-8D3A7BC515CC}" type="slidenum">
              <a:rPr lang="en-US" smtClean="0"/>
              <a:t>‹#›</a:t>
            </a:fld>
            <a:endParaRPr lang="en-US"/>
          </a:p>
        </p:txBody>
      </p:sp>
    </p:spTree>
    <p:extLst>
      <p:ext uri="{BB962C8B-B14F-4D97-AF65-F5344CB8AC3E}">
        <p14:creationId xmlns:p14="http://schemas.microsoft.com/office/powerpoint/2010/main" val="298857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490F-4B6C-48DE-8657-E78F062A90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8752FD-FF51-4EAF-9832-668D09AC5F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03621-5B5D-4EEA-92DE-89E14CCC8879}"/>
              </a:ext>
            </a:extLst>
          </p:cNvPr>
          <p:cNvSpPr>
            <a:spLocks noGrp="1"/>
          </p:cNvSpPr>
          <p:nvPr>
            <p:ph type="dt" sz="half" idx="10"/>
          </p:nvPr>
        </p:nvSpPr>
        <p:spPr/>
        <p:txBody>
          <a:bodyPr/>
          <a:lstStyle/>
          <a:p>
            <a:fld id="{BD35DD9E-1BE1-48F3-A55E-6B9480808F91}" type="datetimeFigureOut">
              <a:rPr lang="en-US" smtClean="0"/>
              <a:t>3/19/2019</a:t>
            </a:fld>
            <a:endParaRPr lang="en-US"/>
          </a:p>
        </p:txBody>
      </p:sp>
      <p:sp>
        <p:nvSpPr>
          <p:cNvPr id="5" name="Footer Placeholder 4">
            <a:extLst>
              <a:ext uri="{FF2B5EF4-FFF2-40B4-BE49-F238E27FC236}">
                <a16:creationId xmlns:a16="http://schemas.microsoft.com/office/drawing/2014/main" id="{DE75A897-700F-4223-B27D-003F93E354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222AA-0C1B-4359-A33F-CE79177F1F46}"/>
              </a:ext>
            </a:extLst>
          </p:cNvPr>
          <p:cNvSpPr>
            <a:spLocks noGrp="1"/>
          </p:cNvSpPr>
          <p:nvPr>
            <p:ph type="sldNum" sz="quarter" idx="12"/>
          </p:nvPr>
        </p:nvSpPr>
        <p:spPr/>
        <p:txBody>
          <a:bodyPr/>
          <a:lstStyle/>
          <a:p>
            <a:fld id="{457C20B7-2E29-4959-8468-8D3A7BC515CC}" type="slidenum">
              <a:rPr lang="en-US" smtClean="0"/>
              <a:t>‹#›</a:t>
            </a:fld>
            <a:endParaRPr lang="en-US"/>
          </a:p>
        </p:txBody>
      </p:sp>
    </p:spTree>
    <p:extLst>
      <p:ext uri="{BB962C8B-B14F-4D97-AF65-F5344CB8AC3E}">
        <p14:creationId xmlns:p14="http://schemas.microsoft.com/office/powerpoint/2010/main" val="541742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330F-A7CE-4AE5-8292-F7E97EBBB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BC2B2D-365E-4CCA-ABB9-A3ED490594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050B39-187B-4EE2-BDA7-7BBEF73F4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7357F4-D4B5-4BBF-A400-6919F9C340F4}"/>
              </a:ext>
            </a:extLst>
          </p:cNvPr>
          <p:cNvSpPr>
            <a:spLocks noGrp="1"/>
          </p:cNvSpPr>
          <p:nvPr>
            <p:ph type="dt" sz="half" idx="10"/>
          </p:nvPr>
        </p:nvSpPr>
        <p:spPr/>
        <p:txBody>
          <a:bodyPr/>
          <a:lstStyle/>
          <a:p>
            <a:fld id="{BD35DD9E-1BE1-48F3-A55E-6B9480808F91}" type="datetimeFigureOut">
              <a:rPr lang="en-US" smtClean="0"/>
              <a:t>3/19/2019</a:t>
            </a:fld>
            <a:endParaRPr lang="en-US"/>
          </a:p>
        </p:txBody>
      </p:sp>
      <p:sp>
        <p:nvSpPr>
          <p:cNvPr id="6" name="Footer Placeholder 5">
            <a:extLst>
              <a:ext uri="{FF2B5EF4-FFF2-40B4-BE49-F238E27FC236}">
                <a16:creationId xmlns:a16="http://schemas.microsoft.com/office/drawing/2014/main" id="{89478DF1-4DA9-41A9-A641-B88F9D44C4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62701-3873-4DDD-BF1A-F551371E642A}"/>
              </a:ext>
            </a:extLst>
          </p:cNvPr>
          <p:cNvSpPr>
            <a:spLocks noGrp="1"/>
          </p:cNvSpPr>
          <p:nvPr>
            <p:ph type="sldNum" sz="quarter" idx="12"/>
          </p:nvPr>
        </p:nvSpPr>
        <p:spPr/>
        <p:txBody>
          <a:bodyPr/>
          <a:lstStyle/>
          <a:p>
            <a:fld id="{457C20B7-2E29-4959-8468-8D3A7BC515CC}" type="slidenum">
              <a:rPr lang="en-US" smtClean="0"/>
              <a:t>‹#›</a:t>
            </a:fld>
            <a:endParaRPr lang="en-US"/>
          </a:p>
        </p:txBody>
      </p:sp>
    </p:spTree>
    <p:extLst>
      <p:ext uri="{BB962C8B-B14F-4D97-AF65-F5344CB8AC3E}">
        <p14:creationId xmlns:p14="http://schemas.microsoft.com/office/powerpoint/2010/main" val="3349463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C5E0-0E0C-4351-98B9-01CD23C37D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C08D93-5080-474B-B60D-F272E5E6E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8A8199-5F13-4CCE-99D3-5C6C55404E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6914B6-125F-4172-8BB0-4C165EDA8C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77AD2B-331B-41FE-81EA-A7C3F5E484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3F3178-647D-4E50-A28B-4B2CE542C724}"/>
              </a:ext>
            </a:extLst>
          </p:cNvPr>
          <p:cNvSpPr>
            <a:spLocks noGrp="1"/>
          </p:cNvSpPr>
          <p:nvPr>
            <p:ph type="dt" sz="half" idx="10"/>
          </p:nvPr>
        </p:nvSpPr>
        <p:spPr/>
        <p:txBody>
          <a:bodyPr/>
          <a:lstStyle/>
          <a:p>
            <a:fld id="{BD35DD9E-1BE1-48F3-A55E-6B9480808F91}" type="datetimeFigureOut">
              <a:rPr lang="en-US" smtClean="0"/>
              <a:t>3/19/2019</a:t>
            </a:fld>
            <a:endParaRPr lang="en-US"/>
          </a:p>
        </p:txBody>
      </p:sp>
      <p:sp>
        <p:nvSpPr>
          <p:cNvPr id="8" name="Footer Placeholder 7">
            <a:extLst>
              <a:ext uri="{FF2B5EF4-FFF2-40B4-BE49-F238E27FC236}">
                <a16:creationId xmlns:a16="http://schemas.microsoft.com/office/drawing/2014/main" id="{3CDDAD14-1AB0-4D86-B2D0-70CBB70A5F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A7DC28-45F3-4CE9-ACDE-BE6C7ECA6348}"/>
              </a:ext>
            </a:extLst>
          </p:cNvPr>
          <p:cNvSpPr>
            <a:spLocks noGrp="1"/>
          </p:cNvSpPr>
          <p:nvPr>
            <p:ph type="sldNum" sz="quarter" idx="12"/>
          </p:nvPr>
        </p:nvSpPr>
        <p:spPr/>
        <p:txBody>
          <a:bodyPr/>
          <a:lstStyle/>
          <a:p>
            <a:fld id="{457C20B7-2E29-4959-8468-8D3A7BC515CC}" type="slidenum">
              <a:rPr lang="en-US" smtClean="0"/>
              <a:t>‹#›</a:t>
            </a:fld>
            <a:endParaRPr lang="en-US"/>
          </a:p>
        </p:txBody>
      </p:sp>
    </p:spTree>
    <p:extLst>
      <p:ext uri="{BB962C8B-B14F-4D97-AF65-F5344CB8AC3E}">
        <p14:creationId xmlns:p14="http://schemas.microsoft.com/office/powerpoint/2010/main" val="265405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8921-C93C-4971-9F06-BD99DA795E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FDC9C8-FBFF-4661-A27E-9EBB26D917C5}"/>
              </a:ext>
            </a:extLst>
          </p:cNvPr>
          <p:cNvSpPr>
            <a:spLocks noGrp="1"/>
          </p:cNvSpPr>
          <p:nvPr>
            <p:ph type="dt" sz="half" idx="10"/>
          </p:nvPr>
        </p:nvSpPr>
        <p:spPr/>
        <p:txBody>
          <a:bodyPr/>
          <a:lstStyle/>
          <a:p>
            <a:fld id="{BD35DD9E-1BE1-48F3-A55E-6B9480808F91}" type="datetimeFigureOut">
              <a:rPr lang="en-US" smtClean="0"/>
              <a:t>3/19/2019</a:t>
            </a:fld>
            <a:endParaRPr lang="en-US"/>
          </a:p>
        </p:txBody>
      </p:sp>
      <p:sp>
        <p:nvSpPr>
          <p:cNvPr id="4" name="Footer Placeholder 3">
            <a:extLst>
              <a:ext uri="{FF2B5EF4-FFF2-40B4-BE49-F238E27FC236}">
                <a16:creationId xmlns:a16="http://schemas.microsoft.com/office/drawing/2014/main" id="{6BDEF76B-CA79-4FCE-B283-0615E0F9AA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D0B2AB-9412-4F19-99C7-A4A4DBBED5C2}"/>
              </a:ext>
            </a:extLst>
          </p:cNvPr>
          <p:cNvSpPr>
            <a:spLocks noGrp="1"/>
          </p:cNvSpPr>
          <p:nvPr>
            <p:ph type="sldNum" sz="quarter" idx="12"/>
          </p:nvPr>
        </p:nvSpPr>
        <p:spPr/>
        <p:txBody>
          <a:bodyPr/>
          <a:lstStyle/>
          <a:p>
            <a:fld id="{457C20B7-2E29-4959-8468-8D3A7BC515CC}" type="slidenum">
              <a:rPr lang="en-US" smtClean="0"/>
              <a:t>‹#›</a:t>
            </a:fld>
            <a:endParaRPr lang="en-US"/>
          </a:p>
        </p:txBody>
      </p:sp>
    </p:spTree>
    <p:extLst>
      <p:ext uri="{BB962C8B-B14F-4D97-AF65-F5344CB8AC3E}">
        <p14:creationId xmlns:p14="http://schemas.microsoft.com/office/powerpoint/2010/main" val="3922625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C94719-1FEF-4BC8-9D71-CF1642818A09}"/>
              </a:ext>
            </a:extLst>
          </p:cNvPr>
          <p:cNvSpPr>
            <a:spLocks noGrp="1"/>
          </p:cNvSpPr>
          <p:nvPr>
            <p:ph type="dt" sz="half" idx="10"/>
          </p:nvPr>
        </p:nvSpPr>
        <p:spPr/>
        <p:txBody>
          <a:bodyPr/>
          <a:lstStyle/>
          <a:p>
            <a:fld id="{BD35DD9E-1BE1-48F3-A55E-6B9480808F91}" type="datetimeFigureOut">
              <a:rPr lang="en-US" smtClean="0"/>
              <a:t>3/19/2019</a:t>
            </a:fld>
            <a:endParaRPr lang="en-US"/>
          </a:p>
        </p:txBody>
      </p:sp>
      <p:sp>
        <p:nvSpPr>
          <p:cNvPr id="3" name="Footer Placeholder 2">
            <a:extLst>
              <a:ext uri="{FF2B5EF4-FFF2-40B4-BE49-F238E27FC236}">
                <a16:creationId xmlns:a16="http://schemas.microsoft.com/office/drawing/2014/main" id="{02538BBB-BB21-452F-9E19-71D7FF17C8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47D389-028F-407F-8143-A0C932CE705C}"/>
              </a:ext>
            </a:extLst>
          </p:cNvPr>
          <p:cNvSpPr>
            <a:spLocks noGrp="1"/>
          </p:cNvSpPr>
          <p:nvPr>
            <p:ph type="sldNum" sz="quarter" idx="12"/>
          </p:nvPr>
        </p:nvSpPr>
        <p:spPr/>
        <p:txBody>
          <a:bodyPr/>
          <a:lstStyle/>
          <a:p>
            <a:fld id="{457C20B7-2E29-4959-8468-8D3A7BC515CC}" type="slidenum">
              <a:rPr lang="en-US" smtClean="0"/>
              <a:t>‹#›</a:t>
            </a:fld>
            <a:endParaRPr lang="en-US"/>
          </a:p>
        </p:txBody>
      </p:sp>
    </p:spTree>
    <p:extLst>
      <p:ext uri="{BB962C8B-B14F-4D97-AF65-F5344CB8AC3E}">
        <p14:creationId xmlns:p14="http://schemas.microsoft.com/office/powerpoint/2010/main" val="1033918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91F7-C406-41CF-A995-253F072FD5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141E60-B1AB-4B36-831B-ECF556F5F2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69D75D-000B-4468-A386-2EE189A77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809C7B-1D60-4051-A725-88AAEBC0A40F}"/>
              </a:ext>
            </a:extLst>
          </p:cNvPr>
          <p:cNvSpPr>
            <a:spLocks noGrp="1"/>
          </p:cNvSpPr>
          <p:nvPr>
            <p:ph type="dt" sz="half" idx="10"/>
          </p:nvPr>
        </p:nvSpPr>
        <p:spPr/>
        <p:txBody>
          <a:bodyPr/>
          <a:lstStyle/>
          <a:p>
            <a:fld id="{BD35DD9E-1BE1-48F3-A55E-6B9480808F91}" type="datetimeFigureOut">
              <a:rPr lang="en-US" smtClean="0"/>
              <a:t>3/19/2019</a:t>
            </a:fld>
            <a:endParaRPr lang="en-US"/>
          </a:p>
        </p:txBody>
      </p:sp>
      <p:sp>
        <p:nvSpPr>
          <p:cNvPr id="6" name="Footer Placeholder 5">
            <a:extLst>
              <a:ext uri="{FF2B5EF4-FFF2-40B4-BE49-F238E27FC236}">
                <a16:creationId xmlns:a16="http://schemas.microsoft.com/office/drawing/2014/main" id="{B39022C0-DD64-4102-843C-266E46B2D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43EA12-0109-459F-A534-0926E4C16B25}"/>
              </a:ext>
            </a:extLst>
          </p:cNvPr>
          <p:cNvSpPr>
            <a:spLocks noGrp="1"/>
          </p:cNvSpPr>
          <p:nvPr>
            <p:ph type="sldNum" sz="quarter" idx="12"/>
          </p:nvPr>
        </p:nvSpPr>
        <p:spPr/>
        <p:txBody>
          <a:bodyPr/>
          <a:lstStyle/>
          <a:p>
            <a:fld id="{457C20B7-2E29-4959-8468-8D3A7BC515CC}" type="slidenum">
              <a:rPr lang="en-US" smtClean="0"/>
              <a:t>‹#›</a:t>
            </a:fld>
            <a:endParaRPr lang="en-US"/>
          </a:p>
        </p:txBody>
      </p:sp>
    </p:spTree>
    <p:extLst>
      <p:ext uri="{BB962C8B-B14F-4D97-AF65-F5344CB8AC3E}">
        <p14:creationId xmlns:p14="http://schemas.microsoft.com/office/powerpoint/2010/main" val="375475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2BB98-9328-4E5A-B055-4D82C93E87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EF693F-92C8-45AD-9DAF-9AC35D4DF1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EE1BE2-6851-4D65-B59F-FBBC78653A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A197C-C692-4D5A-B734-655FDD560E71}"/>
              </a:ext>
            </a:extLst>
          </p:cNvPr>
          <p:cNvSpPr>
            <a:spLocks noGrp="1"/>
          </p:cNvSpPr>
          <p:nvPr>
            <p:ph type="dt" sz="half" idx="10"/>
          </p:nvPr>
        </p:nvSpPr>
        <p:spPr/>
        <p:txBody>
          <a:bodyPr/>
          <a:lstStyle/>
          <a:p>
            <a:fld id="{BD35DD9E-1BE1-48F3-A55E-6B9480808F91}" type="datetimeFigureOut">
              <a:rPr lang="en-US" smtClean="0"/>
              <a:t>3/19/2019</a:t>
            </a:fld>
            <a:endParaRPr lang="en-US"/>
          </a:p>
        </p:txBody>
      </p:sp>
      <p:sp>
        <p:nvSpPr>
          <p:cNvPr id="6" name="Footer Placeholder 5">
            <a:extLst>
              <a:ext uri="{FF2B5EF4-FFF2-40B4-BE49-F238E27FC236}">
                <a16:creationId xmlns:a16="http://schemas.microsoft.com/office/drawing/2014/main" id="{2FF48916-2275-4348-9953-1684BDEA7B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9C4F3C-29B0-40FE-830A-81CD9AFA46C7}"/>
              </a:ext>
            </a:extLst>
          </p:cNvPr>
          <p:cNvSpPr>
            <a:spLocks noGrp="1"/>
          </p:cNvSpPr>
          <p:nvPr>
            <p:ph type="sldNum" sz="quarter" idx="12"/>
          </p:nvPr>
        </p:nvSpPr>
        <p:spPr/>
        <p:txBody>
          <a:bodyPr/>
          <a:lstStyle/>
          <a:p>
            <a:fld id="{457C20B7-2E29-4959-8468-8D3A7BC515CC}" type="slidenum">
              <a:rPr lang="en-US" smtClean="0"/>
              <a:t>‹#›</a:t>
            </a:fld>
            <a:endParaRPr lang="en-US"/>
          </a:p>
        </p:txBody>
      </p:sp>
    </p:spTree>
    <p:extLst>
      <p:ext uri="{BB962C8B-B14F-4D97-AF65-F5344CB8AC3E}">
        <p14:creationId xmlns:p14="http://schemas.microsoft.com/office/powerpoint/2010/main" val="36914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208474-6E99-4232-8D7B-B2210C7061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64554-9DF7-486D-BFA8-7FCF5FACE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8B5C0-0D5F-47CC-B0A2-521A43C41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5DD9E-1BE1-48F3-A55E-6B9480808F91}" type="datetimeFigureOut">
              <a:rPr lang="en-US" smtClean="0"/>
              <a:t>3/19/2019</a:t>
            </a:fld>
            <a:endParaRPr lang="en-US"/>
          </a:p>
        </p:txBody>
      </p:sp>
      <p:sp>
        <p:nvSpPr>
          <p:cNvPr id="5" name="Footer Placeholder 4">
            <a:extLst>
              <a:ext uri="{FF2B5EF4-FFF2-40B4-BE49-F238E27FC236}">
                <a16:creationId xmlns:a16="http://schemas.microsoft.com/office/drawing/2014/main" id="{047757F6-D1F6-4C4A-8CD0-42346B0C74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FF645E-E812-494F-BBB2-B21E476EA3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7C20B7-2E29-4959-8468-8D3A7BC515CC}" type="slidenum">
              <a:rPr lang="en-US" smtClean="0"/>
              <a:t>‹#›</a:t>
            </a:fld>
            <a:endParaRPr lang="en-US"/>
          </a:p>
        </p:txBody>
      </p:sp>
    </p:spTree>
    <p:extLst>
      <p:ext uri="{BB962C8B-B14F-4D97-AF65-F5344CB8AC3E}">
        <p14:creationId xmlns:p14="http://schemas.microsoft.com/office/powerpoint/2010/main" val="1472621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loudfoundry/garden-windows" TargetMode="External"/><Relationship Id="rId2" Type="http://schemas.openxmlformats.org/officeDocument/2006/relationships/hyperlink" Target="https://github.com/cloudfoundry/guardian/"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www.datadoghq.com/blog/pivotal-cloud-foundry-architecture/#diego-cells" TargetMode="External"/><Relationship Id="rId4" Type="http://schemas.openxmlformats.org/officeDocument/2006/relationships/hyperlink" Target="https://www.datadoghq.com/blog/pivotal-cloud-foundry-architecture/#diego-brai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cs.cloudfoundry.org/concepts/diego/diego-auction.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rpc.io/" TargetMode="External"/><Relationship Id="rId2" Type="http://schemas.openxmlformats.org/officeDocument/2006/relationships/hyperlink" Target="https://www.datadoghq.com/blog/pivotal-cloud-foundry-architecture/#firehos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osh.io/docs/"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bosh.io/docs/resurrector/"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pivotal.io/pivotalcf/2-1/concepts/roles.html" TargetMode="External"/><Relationship Id="rId2" Type="http://schemas.openxmlformats.org/officeDocument/2006/relationships/hyperlink" Target="https://docs.pivotal.io/pivotalcf/2-1/concepts/architecture/cloud-controller.html"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docs.pivotal.io/pivotalcf/services/overview.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cloud foundry wallpaper">
            <a:extLst>
              <a:ext uri="{FF2B5EF4-FFF2-40B4-BE49-F238E27FC236}">
                <a16:creationId xmlns:a16="http://schemas.microsoft.com/office/drawing/2014/main" id="{3C685C69-7A1D-4791-ACB3-0695446522E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884" b="38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BA6715B-0963-4859-90EE-C2F4C9A781B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Elastic Runtime Architecture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307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2701-65C7-44CB-BEF8-290A039CB9F6}"/>
              </a:ext>
            </a:extLst>
          </p:cNvPr>
          <p:cNvSpPr>
            <a:spLocks noGrp="1"/>
          </p:cNvSpPr>
          <p:nvPr>
            <p:ph type="title"/>
          </p:nvPr>
        </p:nvSpPr>
        <p:spPr>
          <a:xfrm>
            <a:off x="648929" y="629266"/>
            <a:ext cx="8850671" cy="1676603"/>
          </a:xfrm>
        </p:spPr>
        <p:txBody>
          <a:bodyPr>
            <a:normAutofit/>
          </a:bodyPr>
          <a:lstStyle/>
          <a:p>
            <a:r>
              <a:rPr lang="en-US" dirty="0"/>
              <a:t>Diego (Previously DEA)</a:t>
            </a:r>
          </a:p>
        </p:txBody>
      </p:sp>
      <p:sp>
        <p:nvSpPr>
          <p:cNvPr id="3" name="Content Placeholder 2">
            <a:extLst>
              <a:ext uri="{FF2B5EF4-FFF2-40B4-BE49-F238E27FC236}">
                <a16:creationId xmlns:a16="http://schemas.microsoft.com/office/drawing/2014/main" id="{EC83B168-350D-4CE8-9397-313978AAF0AA}"/>
              </a:ext>
            </a:extLst>
          </p:cNvPr>
          <p:cNvSpPr>
            <a:spLocks noGrp="1"/>
          </p:cNvSpPr>
          <p:nvPr>
            <p:ph idx="1"/>
          </p:nvPr>
        </p:nvSpPr>
        <p:spPr>
          <a:xfrm>
            <a:off x="648930" y="2438400"/>
            <a:ext cx="7885470" cy="3898900"/>
          </a:xfrm>
        </p:spPr>
        <p:txBody>
          <a:bodyPr>
            <a:normAutofit/>
          </a:bodyPr>
          <a:lstStyle/>
          <a:p>
            <a:r>
              <a:rPr lang="en-US" sz="1600" dirty="0"/>
              <a:t>Diego is the container orchestration system for Cloud Foundry deployments.</a:t>
            </a:r>
          </a:p>
          <a:p>
            <a:endParaRPr lang="en-US" sz="1600" dirty="0"/>
          </a:p>
          <a:p>
            <a:r>
              <a:rPr lang="en-US" sz="1600" dirty="0"/>
              <a:t>Diego handles the creation and management of the containers that stage and run applications. </a:t>
            </a:r>
          </a:p>
          <a:p>
            <a:endParaRPr lang="en-US" sz="1600" dirty="0"/>
          </a:p>
          <a:p>
            <a:r>
              <a:rPr lang="en-US" sz="1600" dirty="0"/>
              <a:t>PCF operators can use the Ops Manager to choose which runtime backend they want to use—the </a:t>
            </a:r>
            <a:r>
              <a:rPr lang="en-US" sz="1600" dirty="0">
                <a:hlinkClick r:id="rId2">
                  <a:extLst>
                    <a:ext uri="{A12FA001-AC4F-418D-AE19-62706E023703}">
                      <ahyp:hlinkClr xmlns:ahyp="http://schemas.microsoft.com/office/drawing/2018/hyperlinkcolor" val="tx"/>
                    </a:ext>
                  </a:extLst>
                </a:hlinkClick>
              </a:rPr>
              <a:t>Guardian</a:t>
            </a:r>
            <a:r>
              <a:rPr lang="en-US" sz="1600" dirty="0"/>
              <a:t> backend for Linux or </a:t>
            </a:r>
            <a:r>
              <a:rPr lang="en-US" sz="1600" dirty="0">
                <a:hlinkClick r:id="rId3">
                  <a:extLst>
                    <a:ext uri="{A12FA001-AC4F-418D-AE19-62706E023703}">
                      <ahyp:hlinkClr xmlns:ahyp="http://schemas.microsoft.com/office/drawing/2018/hyperlinkcolor" val="tx"/>
                    </a:ext>
                  </a:extLst>
                </a:hlinkClick>
              </a:rPr>
              <a:t>Garden Windows</a:t>
            </a:r>
            <a:r>
              <a:rPr lang="en-US" sz="1600" dirty="0"/>
              <a:t> for Windows (or both).</a:t>
            </a:r>
          </a:p>
          <a:p>
            <a:endParaRPr lang="en-US" sz="1600" dirty="0"/>
          </a:p>
          <a:p>
            <a:r>
              <a:rPr lang="en-US" sz="1600" dirty="0"/>
              <a:t>To accomplish its orchestration tasks, Diego relies on three main components:</a:t>
            </a:r>
          </a:p>
          <a:p>
            <a:pPr lvl="1"/>
            <a:r>
              <a:rPr lang="en-US" sz="1600" dirty="0"/>
              <a:t>the </a:t>
            </a:r>
            <a:r>
              <a:rPr lang="en-US" sz="1600" dirty="0">
                <a:hlinkClick r:id="rId4">
                  <a:extLst>
                    <a:ext uri="{A12FA001-AC4F-418D-AE19-62706E023703}">
                      <ahyp:hlinkClr xmlns:ahyp="http://schemas.microsoft.com/office/drawing/2018/hyperlinkcolor" val="tx"/>
                    </a:ext>
                  </a:extLst>
                </a:hlinkClick>
              </a:rPr>
              <a:t>Diego Brain</a:t>
            </a:r>
            <a:endParaRPr lang="en-US" sz="1600" dirty="0"/>
          </a:p>
          <a:p>
            <a:pPr lvl="1"/>
            <a:r>
              <a:rPr lang="en-US" sz="1600" dirty="0"/>
              <a:t>The BBS</a:t>
            </a:r>
          </a:p>
          <a:p>
            <a:pPr lvl="1"/>
            <a:r>
              <a:rPr lang="en-US" sz="1600" dirty="0"/>
              <a:t>one or more </a:t>
            </a:r>
            <a:r>
              <a:rPr lang="en-US" sz="1600" dirty="0">
                <a:hlinkClick r:id="rId5">
                  <a:extLst>
                    <a:ext uri="{A12FA001-AC4F-418D-AE19-62706E023703}">
                      <ahyp:hlinkClr xmlns:ahyp="http://schemas.microsoft.com/office/drawing/2018/hyperlinkcolor" val="tx"/>
                    </a:ext>
                  </a:extLst>
                </a:hlinkClick>
              </a:rPr>
              <a:t>Diego cells</a:t>
            </a:r>
            <a:endParaRPr lang="en-US" sz="1600" dirty="0"/>
          </a:p>
          <a:p>
            <a:pPr lvl="1"/>
            <a:endParaRPr lang="en-US" sz="1600" dirty="0"/>
          </a:p>
        </p:txBody>
      </p:sp>
      <p:pic>
        <p:nvPicPr>
          <p:cNvPr id="15362" name="Picture 2" descr="Image result for master">
            <a:extLst>
              <a:ext uri="{FF2B5EF4-FFF2-40B4-BE49-F238E27FC236}">
                <a16:creationId xmlns:a16="http://schemas.microsoft.com/office/drawing/2014/main" id="{F546F43B-C5F2-40FD-82A5-960A0B5210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25" r="2955" b="3"/>
          <a:stretch/>
        </p:blipFill>
        <p:spPr bwMode="auto">
          <a:xfrm>
            <a:off x="8978900" y="3423257"/>
            <a:ext cx="2573436" cy="279466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00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Image result for brain digital">
            <a:extLst>
              <a:ext uri="{FF2B5EF4-FFF2-40B4-BE49-F238E27FC236}">
                <a16:creationId xmlns:a16="http://schemas.microsoft.com/office/drawing/2014/main" id="{F2E6486E-5D17-44DD-8BE6-1DF45A9D621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43D3A1-E19C-443D-B2E4-12CDD2C9CE61}"/>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rPr>
              <a:t>Diego Brain</a:t>
            </a:r>
            <a:endParaRPr lang="en-US" sz="4000">
              <a:solidFill>
                <a:srgbClr val="FFFFFF"/>
              </a:solidFill>
            </a:endParaRPr>
          </a:p>
        </p:txBody>
      </p:sp>
      <p:cxnSp>
        <p:nvCxnSpPr>
          <p:cNvPr id="73" name="Straight Connector 7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A4A5D87-281D-4639-9BAF-0142E78D577C}"/>
              </a:ext>
            </a:extLst>
          </p:cNvPr>
          <p:cNvSpPr>
            <a:spLocks noGrp="1"/>
          </p:cNvSpPr>
          <p:nvPr>
            <p:ph idx="1"/>
          </p:nvPr>
        </p:nvSpPr>
        <p:spPr>
          <a:xfrm>
            <a:off x="4800632" y="165100"/>
            <a:ext cx="6934157" cy="6502400"/>
          </a:xfrm>
        </p:spPr>
        <p:txBody>
          <a:bodyPr anchor="ctr">
            <a:normAutofit/>
          </a:bodyPr>
          <a:lstStyle/>
          <a:p>
            <a:r>
              <a:rPr lang="en-US" sz="1800" dirty="0">
                <a:solidFill>
                  <a:srgbClr val="FFFFFF"/>
                </a:solidFill>
              </a:rPr>
              <a:t>The main purpose of the Diego Brain is to schedule and assign incoming requests to the cells for execution.</a:t>
            </a:r>
          </a:p>
          <a:p>
            <a:endParaRPr lang="en-US" sz="1800" dirty="0">
              <a:solidFill>
                <a:srgbClr val="FFFFFF"/>
              </a:solidFill>
            </a:endParaRPr>
          </a:p>
          <a:p>
            <a:r>
              <a:rPr lang="en-US" sz="1800" dirty="0">
                <a:solidFill>
                  <a:srgbClr val="FFFFFF"/>
                </a:solidFill>
              </a:rPr>
              <a:t>The primary component responsible for this is the </a:t>
            </a:r>
            <a:r>
              <a:rPr lang="en-US" sz="1800" b="1" dirty="0">
                <a:solidFill>
                  <a:srgbClr val="FFFFFF"/>
                </a:solidFill>
              </a:rPr>
              <a:t>Auctioneer</a:t>
            </a:r>
            <a:r>
              <a:rPr lang="en-US" sz="1800" dirty="0">
                <a:solidFill>
                  <a:srgbClr val="FFFFFF"/>
                </a:solidFill>
              </a:rPr>
              <a:t>. The Auctioneer receives work from the Cloud Controller via the BBS.</a:t>
            </a:r>
          </a:p>
          <a:p>
            <a:endParaRPr lang="en-US" sz="1800" dirty="0">
              <a:solidFill>
                <a:srgbClr val="FFFFFF"/>
              </a:solidFill>
            </a:endParaRPr>
          </a:p>
          <a:p>
            <a:r>
              <a:rPr lang="en-US" sz="1800" dirty="0">
                <a:solidFill>
                  <a:srgbClr val="FFFFFF"/>
                </a:solidFill>
              </a:rPr>
              <a:t>It then communicates with a cell via the cell’s </a:t>
            </a:r>
            <a:r>
              <a:rPr lang="en-US" sz="1800" b="1" dirty="0">
                <a:solidFill>
                  <a:srgbClr val="FFFFFF"/>
                </a:solidFill>
              </a:rPr>
              <a:t>Rep</a:t>
            </a:r>
            <a:r>
              <a:rPr lang="en-US" sz="1800" dirty="0">
                <a:solidFill>
                  <a:srgbClr val="FFFFFF"/>
                </a:solidFill>
              </a:rPr>
              <a:t> (the point of contact between the cell and the rest of the deployment) to auction off this work after the </a:t>
            </a:r>
            <a:r>
              <a:rPr lang="en-US" sz="1800" b="1" dirty="0">
                <a:solidFill>
                  <a:srgbClr val="FFFFFF"/>
                </a:solidFill>
              </a:rPr>
              <a:t>Stager</a:t>
            </a:r>
            <a:r>
              <a:rPr lang="en-US" sz="1800" dirty="0">
                <a:solidFill>
                  <a:srgbClr val="FFFFFF"/>
                </a:solidFill>
              </a:rPr>
              <a:t> translates it into Tasks and LRPs. </a:t>
            </a:r>
          </a:p>
          <a:p>
            <a:endParaRPr lang="en-US" sz="1800" dirty="0">
              <a:solidFill>
                <a:srgbClr val="FFFFFF"/>
              </a:solidFill>
            </a:endParaRPr>
          </a:p>
          <a:p>
            <a:r>
              <a:rPr lang="en-US" sz="1800" dirty="0">
                <a:solidFill>
                  <a:srgbClr val="FFFFFF"/>
                </a:solidFill>
              </a:rPr>
              <a:t>Its </a:t>
            </a:r>
            <a:r>
              <a:rPr lang="en-US" sz="1800" dirty="0">
                <a:solidFill>
                  <a:srgbClr val="FFFFFF"/>
                </a:solidFill>
                <a:hlinkClick r:id="rId3">
                  <a:extLst>
                    <a:ext uri="{A12FA001-AC4F-418D-AE19-62706E023703}">
                      <ahyp:hlinkClr xmlns:ahyp="http://schemas.microsoft.com/office/drawing/2018/hyperlinkcolor" val="tx"/>
                    </a:ext>
                  </a:extLst>
                </a:hlinkClick>
              </a:rPr>
              <a:t>auction algorithm</a:t>
            </a:r>
            <a:r>
              <a:rPr lang="en-US" sz="1800" dirty="0">
                <a:solidFill>
                  <a:srgbClr val="FFFFFF"/>
                </a:solidFill>
              </a:rPr>
              <a:t> operates with the following descending priorities: ensure that all LRPs have at least one instance running at all times; assign all tasks/LRPs in the current batch; distribute process load across running instances and availability zones to ensure availability.</a:t>
            </a:r>
          </a:p>
          <a:p>
            <a:endParaRPr lang="en-US" sz="1800" dirty="0">
              <a:solidFill>
                <a:srgbClr val="FFFFFF"/>
              </a:solidFill>
            </a:endParaRPr>
          </a:p>
          <a:p>
            <a:r>
              <a:rPr lang="en-US" sz="1800" dirty="0">
                <a:solidFill>
                  <a:srgbClr val="FFFFFF"/>
                </a:solidFill>
              </a:rPr>
              <a:t>The Diego Brain’s other components carry out additional functions, including maintaining correct LRP counts, storing and handling resources required for application staging, or providing SSH access to application containers.</a:t>
            </a:r>
          </a:p>
        </p:txBody>
      </p:sp>
    </p:spTree>
    <p:extLst>
      <p:ext uri="{BB962C8B-B14F-4D97-AF65-F5344CB8AC3E}">
        <p14:creationId xmlns:p14="http://schemas.microsoft.com/office/powerpoint/2010/main" val="12643710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Diego flow other">
            <a:extLst>
              <a:ext uri="{FF2B5EF4-FFF2-40B4-BE49-F238E27FC236}">
                <a16:creationId xmlns:a16="http://schemas.microsoft.com/office/drawing/2014/main" id="{B94E8FFD-81A9-4A05-A75D-5DF5696D06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9587" y="0"/>
            <a:ext cx="8743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346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D2A5-4C5E-4BB8-A961-CC7C54AC2B6C}"/>
              </a:ext>
            </a:extLst>
          </p:cNvPr>
          <p:cNvSpPr>
            <a:spLocks noGrp="1"/>
          </p:cNvSpPr>
          <p:nvPr>
            <p:ph type="title"/>
          </p:nvPr>
        </p:nvSpPr>
        <p:spPr/>
        <p:txBody>
          <a:bodyPr/>
          <a:lstStyle/>
          <a:p>
            <a:r>
              <a:rPr lang="en-US" dirty="0"/>
              <a:t>BBS (Bulletin Board System)</a:t>
            </a:r>
          </a:p>
        </p:txBody>
      </p:sp>
      <p:sp>
        <p:nvSpPr>
          <p:cNvPr id="3" name="Content Placeholder 2">
            <a:extLst>
              <a:ext uri="{FF2B5EF4-FFF2-40B4-BE49-F238E27FC236}">
                <a16:creationId xmlns:a16="http://schemas.microsoft.com/office/drawing/2014/main" id="{45622F71-CF7F-4A52-97A1-2C5D75E42A3C}"/>
              </a:ext>
            </a:extLst>
          </p:cNvPr>
          <p:cNvSpPr>
            <a:spLocks noGrp="1"/>
          </p:cNvSpPr>
          <p:nvPr>
            <p:ph idx="1"/>
          </p:nvPr>
        </p:nvSpPr>
        <p:spPr/>
        <p:txBody>
          <a:bodyPr>
            <a:normAutofit fontScale="70000" lnSpcReduction="20000"/>
          </a:bodyPr>
          <a:lstStyle/>
          <a:p>
            <a:r>
              <a:rPr lang="en-US" dirty="0"/>
              <a:t>The </a:t>
            </a:r>
            <a:r>
              <a:rPr lang="en-US" b="1" dirty="0"/>
              <a:t>BBS</a:t>
            </a:r>
            <a:r>
              <a:rPr lang="en-US" dirty="0"/>
              <a:t> is the intermediary between the CC and the Auctioneer and provides an API to communicate with and send requests to the Diego cells.</a:t>
            </a:r>
          </a:p>
          <a:p>
            <a:endParaRPr lang="en-US" dirty="0"/>
          </a:p>
          <a:p>
            <a:r>
              <a:rPr lang="en-US" dirty="0"/>
              <a:t>It is the gateway through which information about </a:t>
            </a:r>
            <a:r>
              <a:rPr lang="en-US" dirty="0" err="1"/>
              <a:t>DesiredLRPs</a:t>
            </a:r>
            <a:r>
              <a:rPr lang="en-US" dirty="0"/>
              <a:t> and </a:t>
            </a:r>
            <a:r>
              <a:rPr lang="en-US" dirty="0" err="1"/>
              <a:t>ActualLRPs</a:t>
            </a:r>
            <a:r>
              <a:rPr lang="en-US" dirty="0"/>
              <a:t> flows and is vital to maintaining an accurate picture of the Diego cluster.</a:t>
            </a:r>
          </a:p>
          <a:p>
            <a:endParaRPr lang="en-US" dirty="0"/>
          </a:p>
          <a:p>
            <a:r>
              <a:rPr lang="en-US" dirty="0"/>
              <a:t>The BBS requires its own relational database (MySQL or Postgres) to maintain a record of cell status, unallocated work, and other information.</a:t>
            </a:r>
          </a:p>
          <a:p>
            <a:endParaRPr lang="en-US" dirty="0"/>
          </a:p>
          <a:p>
            <a:r>
              <a:rPr lang="en-US" dirty="0"/>
              <a:t>It uses this database to keep an up-to-date image of all the work the Diego cluster is handling and sends that to the Auctioneer when it is assigning a new batch so that work can be distributed appropriately.</a:t>
            </a:r>
          </a:p>
          <a:p>
            <a:endParaRPr lang="en-US" dirty="0"/>
          </a:p>
          <a:p>
            <a:r>
              <a:rPr lang="en-US" dirty="0"/>
              <a:t>The BBS also runs regular convergence assessments that compare the running state on the Diego cells against the desired state provided by the Cloud Controller to ensure they are the same.</a:t>
            </a:r>
          </a:p>
        </p:txBody>
      </p:sp>
    </p:spTree>
    <p:extLst>
      <p:ext uri="{BB962C8B-B14F-4D97-AF65-F5344CB8AC3E}">
        <p14:creationId xmlns:p14="http://schemas.microsoft.com/office/powerpoint/2010/main" val="2658078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D2A5-4C5E-4BB8-A961-CC7C54AC2B6C}"/>
              </a:ext>
            </a:extLst>
          </p:cNvPr>
          <p:cNvSpPr>
            <a:spLocks noGrp="1"/>
          </p:cNvSpPr>
          <p:nvPr>
            <p:ph type="title"/>
          </p:nvPr>
        </p:nvSpPr>
        <p:spPr/>
        <p:txBody>
          <a:bodyPr/>
          <a:lstStyle/>
          <a:p>
            <a:r>
              <a:rPr lang="en-US" dirty="0"/>
              <a:t>Diego cells</a:t>
            </a:r>
          </a:p>
        </p:txBody>
      </p:sp>
      <p:sp>
        <p:nvSpPr>
          <p:cNvPr id="3" name="Content Placeholder 2">
            <a:extLst>
              <a:ext uri="{FF2B5EF4-FFF2-40B4-BE49-F238E27FC236}">
                <a16:creationId xmlns:a16="http://schemas.microsoft.com/office/drawing/2014/main" id="{45622F71-CF7F-4A52-97A1-2C5D75E42A3C}"/>
              </a:ext>
            </a:extLst>
          </p:cNvPr>
          <p:cNvSpPr>
            <a:spLocks noGrp="1"/>
          </p:cNvSpPr>
          <p:nvPr>
            <p:ph idx="1"/>
          </p:nvPr>
        </p:nvSpPr>
        <p:spPr/>
        <p:txBody>
          <a:bodyPr>
            <a:normAutofit fontScale="70000" lnSpcReduction="20000"/>
          </a:bodyPr>
          <a:lstStyle/>
          <a:p>
            <a:r>
              <a:rPr lang="en-US" dirty="0"/>
              <a:t>Diego cells are host VMs that run the containers doing the actual work. </a:t>
            </a:r>
          </a:p>
          <a:p>
            <a:endParaRPr lang="en-US" dirty="0"/>
          </a:p>
          <a:p>
            <a:r>
              <a:rPr lang="en-US" dirty="0"/>
              <a:t>Multiple Diego cells can be running in the deployment using different </a:t>
            </a:r>
            <a:r>
              <a:rPr lang="en-US" dirty="0" err="1"/>
              <a:t>stemcells</a:t>
            </a:r>
            <a:r>
              <a:rPr lang="en-US" dirty="0"/>
              <a:t> and releases, or even Garden backends. </a:t>
            </a:r>
          </a:p>
          <a:p>
            <a:endParaRPr lang="en-US" dirty="0"/>
          </a:p>
          <a:p>
            <a:r>
              <a:rPr lang="en-US" dirty="0"/>
              <a:t>The Rep on each cell performs a number of functions: for starters, it registers and maintains the cell’s presence with the BBS, and it communicates with the Auctioneer to bid for auctioned jobs.</a:t>
            </a:r>
          </a:p>
          <a:p>
            <a:endParaRPr lang="en-US" dirty="0"/>
          </a:p>
          <a:p>
            <a:r>
              <a:rPr lang="en-US" dirty="0"/>
              <a:t>When a task or LRP is accepted, the Rep’s internal process, the </a:t>
            </a:r>
            <a:r>
              <a:rPr lang="en-US" b="1" dirty="0"/>
              <a:t>Executor</a:t>
            </a:r>
            <a:r>
              <a:rPr lang="en-US" dirty="0"/>
              <a:t>, instructs Garden to create a container to run it. The Rep also forwards information about completed tasks to the BBS.</a:t>
            </a:r>
          </a:p>
          <a:p>
            <a:endParaRPr lang="en-US" dirty="0"/>
          </a:p>
          <a:p>
            <a:r>
              <a:rPr lang="en-US" dirty="0"/>
              <a:t>The Rep also monitors resource allocation in comparison to the cell’s capacity. Finally, it forwards metrics and logs from the containers to the central </a:t>
            </a:r>
            <a:r>
              <a:rPr lang="en-US" dirty="0" err="1"/>
              <a:t>Loggregator</a:t>
            </a:r>
            <a:r>
              <a:rPr lang="en-US" dirty="0"/>
              <a:t> system.</a:t>
            </a:r>
          </a:p>
        </p:txBody>
      </p:sp>
    </p:spTree>
    <p:extLst>
      <p:ext uri="{BB962C8B-B14F-4D97-AF65-F5344CB8AC3E}">
        <p14:creationId xmlns:p14="http://schemas.microsoft.com/office/powerpoint/2010/main" val="2648647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video game&#10;&#10;Description automatically generated">
            <a:extLst>
              <a:ext uri="{FF2B5EF4-FFF2-40B4-BE49-F238E27FC236}">
                <a16:creationId xmlns:a16="http://schemas.microsoft.com/office/drawing/2014/main" id="{62F5259B-C311-4EF7-8B7A-76C716E77311}"/>
              </a:ext>
            </a:extLst>
          </p:cNvPr>
          <p:cNvPicPr>
            <a:picLocks noGrp="1" noChangeAspect="1"/>
          </p:cNvPicPr>
          <p:nvPr>
            <p:ph idx="1"/>
          </p:nvPr>
        </p:nvPicPr>
        <p:blipFill rotWithShape="1">
          <a:blip r:embed="rId2"/>
          <a:srcRect l="1333"/>
          <a:stretch/>
        </p:blipFill>
        <p:spPr>
          <a:xfrm>
            <a:off x="169353" y="79032"/>
            <a:ext cx="12191980" cy="6857990"/>
          </a:xfrm>
          <a:prstGeom prst="rect">
            <a:avLst/>
          </a:prstGeom>
        </p:spPr>
      </p:pic>
      <p:sp>
        <p:nvSpPr>
          <p:cNvPr id="2" name="Rectangle 1">
            <a:extLst>
              <a:ext uri="{FF2B5EF4-FFF2-40B4-BE49-F238E27FC236}">
                <a16:creationId xmlns:a16="http://schemas.microsoft.com/office/drawing/2014/main" id="{4CA904EC-CA79-4902-ACA5-E3324C64AE46}"/>
              </a:ext>
            </a:extLst>
          </p:cNvPr>
          <p:cNvSpPr/>
          <p:nvPr/>
        </p:nvSpPr>
        <p:spPr>
          <a:xfrm>
            <a:off x="541867" y="1411111"/>
            <a:ext cx="7699022" cy="4865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06B76F83-A41B-448F-8DCC-E3398D54275F}"/>
              </a:ext>
            </a:extLst>
          </p:cNvPr>
          <p:cNvSpPr/>
          <p:nvPr/>
        </p:nvSpPr>
        <p:spPr>
          <a:xfrm>
            <a:off x="2935111" y="1806222"/>
            <a:ext cx="146756" cy="2257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DDED06E-7733-4799-9887-8AE1EE9991E7}"/>
              </a:ext>
            </a:extLst>
          </p:cNvPr>
          <p:cNvSpPr/>
          <p:nvPr/>
        </p:nvSpPr>
        <p:spPr>
          <a:xfrm>
            <a:off x="9516533" y="2381956"/>
            <a:ext cx="1614311" cy="575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90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Loggregator 2 4">
            <a:extLst>
              <a:ext uri="{FF2B5EF4-FFF2-40B4-BE49-F238E27FC236}">
                <a16:creationId xmlns:a16="http://schemas.microsoft.com/office/drawing/2014/main" id="{531A9B28-BA42-416C-8120-4DB6B028BC1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255"/>
          <a:stretch/>
        </p:blipFill>
        <p:spPr bwMode="auto">
          <a:xfrm>
            <a:off x="1841500" y="1035842"/>
            <a:ext cx="10350500" cy="582215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CC6FD0C-6F2A-4B93-AD34-14391104C7B8}"/>
              </a:ext>
            </a:extLst>
          </p:cNvPr>
          <p:cNvSpPr>
            <a:spLocks noGrp="1"/>
          </p:cNvSpPr>
          <p:nvPr>
            <p:ph type="title"/>
          </p:nvPr>
        </p:nvSpPr>
        <p:spPr>
          <a:xfrm>
            <a:off x="838200" y="365125"/>
            <a:ext cx="3022600" cy="670717"/>
          </a:xfrm>
        </p:spPr>
        <p:txBody>
          <a:bodyPr>
            <a:normAutofit fontScale="90000"/>
          </a:bodyPr>
          <a:lstStyle/>
          <a:p>
            <a:r>
              <a:rPr lang="en-US" dirty="0" err="1"/>
              <a:t>Loggregator</a:t>
            </a:r>
            <a:endParaRPr lang="en-US" dirty="0"/>
          </a:p>
        </p:txBody>
      </p:sp>
    </p:spTree>
    <p:extLst>
      <p:ext uri="{BB962C8B-B14F-4D97-AF65-F5344CB8AC3E}">
        <p14:creationId xmlns:p14="http://schemas.microsoft.com/office/powerpoint/2010/main" val="2919236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9DBF-F374-402F-A63A-D81750C48B2A}"/>
              </a:ext>
            </a:extLst>
          </p:cNvPr>
          <p:cNvSpPr>
            <a:spLocks noGrp="1"/>
          </p:cNvSpPr>
          <p:nvPr>
            <p:ph type="title"/>
          </p:nvPr>
        </p:nvSpPr>
        <p:spPr/>
        <p:txBody>
          <a:bodyPr/>
          <a:lstStyle/>
          <a:p>
            <a:r>
              <a:rPr lang="en-US" dirty="0" err="1"/>
              <a:t>Loggregator</a:t>
            </a:r>
            <a:endParaRPr lang="en-US" dirty="0"/>
          </a:p>
        </p:txBody>
      </p:sp>
      <p:sp>
        <p:nvSpPr>
          <p:cNvPr id="3" name="Content Placeholder 2">
            <a:extLst>
              <a:ext uri="{FF2B5EF4-FFF2-40B4-BE49-F238E27FC236}">
                <a16:creationId xmlns:a16="http://schemas.microsoft.com/office/drawing/2014/main" id="{DB75097D-C1DF-45D1-A64F-B393C11DFEA4}"/>
              </a:ext>
            </a:extLst>
          </p:cNvPr>
          <p:cNvSpPr>
            <a:spLocks noGrp="1"/>
          </p:cNvSpPr>
          <p:nvPr>
            <p:ph idx="1"/>
          </p:nvPr>
        </p:nvSpPr>
        <p:spPr/>
        <p:txBody>
          <a:bodyPr>
            <a:normAutofit fontScale="70000" lnSpcReduction="20000"/>
          </a:bodyPr>
          <a:lstStyle/>
          <a:p>
            <a:r>
              <a:rPr lang="en-US" b="1" dirty="0" err="1"/>
              <a:t>Loggregator</a:t>
            </a:r>
            <a:r>
              <a:rPr lang="en-US" dirty="0"/>
              <a:t> is a system that aggregates and streams logs and (despite its name) metrics from PCF infrastructure components as well as instrumented applications running on the deployment. </a:t>
            </a:r>
          </a:p>
          <a:p>
            <a:endParaRPr lang="en-US" dirty="0"/>
          </a:p>
          <a:p>
            <a:r>
              <a:rPr lang="en-US" dirty="0" err="1"/>
              <a:t>Loggregator</a:t>
            </a:r>
            <a:r>
              <a:rPr lang="en-US" dirty="0"/>
              <a:t> collects platform metrics from PCF components, system-level resource metrics from the VMs, and application logs. </a:t>
            </a:r>
          </a:p>
          <a:p>
            <a:endParaRPr lang="en-US" dirty="0"/>
          </a:p>
          <a:p>
            <a:r>
              <a:rPr lang="en-US" dirty="0"/>
              <a:t> </a:t>
            </a:r>
            <a:r>
              <a:rPr lang="en-US" dirty="0" err="1"/>
              <a:t>Loggregator</a:t>
            </a:r>
            <a:r>
              <a:rPr lang="en-US" dirty="0"/>
              <a:t> will also collect available metrics from installed services. That is, some PCF add-on products (for example, Redis) publish their own metrics, which are then forwarded to </a:t>
            </a:r>
            <a:r>
              <a:rPr lang="en-US" dirty="0" err="1"/>
              <a:t>Loggregator</a:t>
            </a:r>
            <a:r>
              <a:rPr lang="en-US" dirty="0"/>
              <a:t> and included in a data stream called the </a:t>
            </a:r>
            <a:r>
              <a:rPr lang="en-US" dirty="0">
                <a:hlinkClick r:id="rId2"/>
              </a:rPr>
              <a:t>Firehose</a:t>
            </a:r>
            <a:r>
              <a:rPr lang="en-US" dirty="0"/>
              <a:t>.</a:t>
            </a:r>
          </a:p>
          <a:p>
            <a:endParaRPr lang="en-US" dirty="0"/>
          </a:p>
          <a:p>
            <a:r>
              <a:rPr lang="en-US" dirty="0"/>
              <a:t>Application logs include any logs that an application writes to stderr or </a:t>
            </a:r>
            <a:r>
              <a:rPr lang="en-US" dirty="0" err="1"/>
              <a:t>stdout</a:t>
            </a:r>
            <a:r>
              <a:rPr lang="en-US" dirty="0"/>
              <a:t>.</a:t>
            </a:r>
          </a:p>
          <a:p>
            <a:endParaRPr lang="en-US" dirty="0"/>
          </a:p>
          <a:p>
            <a:r>
              <a:rPr lang="en-US" dirty="0"/>
              <a:t>These translated logs and metrics are then sent to processes that run on the VMs called </a:t>
            </a:r>
            <a:r>
              <a:rPr lang="en-US" b="1" dirty="0" err="1"/>
              <a:t>Metron</a:t>
            </a:r>
            <a:r>
              <a:rPr lang="en-US" b="1" dirty="0"/>
              <a:t> Agents</a:t>
            </a:r>
            <a:r>
              <a:rPr lang="en-US" dirty="0"/>
              <a:t>, which forward them using </a:t>
            </a:r>
            <a:r>
              <a:rPr lang="en-US" dirty="0" err="1">
                <a:hlinkClick r:id="rId3"/>
              </a:rPr>
              <a:t>gRPC</a:t>
            </a:r>
            <a:r>
              <a:rPr lang="en-US" dirty="0"/>
              <a:t> to </a:t>
            </a:r>
            <a:r>
              <a:rPr lang="en-US" b="1" dirty="0"/>
              <a:t>Doppler servers</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25141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E7CC48-7189-4191-876C-71DF5FB330BB}"/>
              </a:ext>
            </a:extLst>
          </p:cNvPr>
          <p:cNvSpPr>
            <a:spLocks noGrp="1"/>
          </p:cNvSpPr>
          <p:nvPr>
            <p:ph idx="1"/>
          </p:nvPr>
        </p:nvSpPr>
        <p:spPr/>
        <p:txBody>
          <a:bodyPr>
            <a:normAutofit fontScale="70000" lnSpcReduction="20000"/>
          </a:bodyPr>
          <a:lstStyle/>
          <a:p>
            <a:r>
              <a:rPr lang="en-US" dirty="0"/>
              <a:t>Dopplers hold messages temporarily before sending them on to one of two destinations. By default, they go to a Traffic Controller, which aggregates everything from all availability zones before shuttling it on in a stream that is accessible either via the CF logging API (accessed by </a:t>
            </a:r>
            <a:r>
              <a:rPr lang="en-US" dirty="0" err="1"/>
              <a:t>cf</a:t>
            </a:r>
            <a:r>
              <a:rPr lang="en-US" dirty="0"/>
              <a:t> logs) or via the Firehose.</a:t>
            </a:r>
          </a:p>
          <a:p>
            <a:endParaRPr lang="en-US" dirty="0"/>
          </a:p>
          <a:p>
            <a:r>
              <a:rPr lang="en-US" b="1" dirty="0"/>
              <a:t>Syslog Adapter</a:t>
            </a:r>
            <a:r>
              <a:rPr lang="en-US" dirty="0"/>
              <a:t> that transforms the messages into standard syslog format. They then can be accessed by one or more third-party syslog drains that users can bind to an application.</a:t>
            </a:r>
          </a:p>
          <a:p>
            <a:endParaRPr lang="en-US" dirty="0"/>
          </a:p>
          <a:p>
            <a:r>
              <a:rPr lang="en-US" dirty="0"/>
              <a:t>By default, Dopplers are unable to store logs.* If logs coming from a specific buffer cannot be consumed as quickly as they are being produced or forwarded, information will simply be wiped to make room for the next batch of logs. This means that scaling each component properly is important. Having an appropriate number of </a:t>
            </a:r>
            <a:r>
              <a:rPr lang="en-US" dirty="0" err="1"/>
              <a:t>Metrons</a:t>
            </a:r>
            <a:r>
              <a:rPr lang="en-US" dirty="0"/>
              <a:t>, Dopplers, and Traffic Controllers will help ensure no logs are dropped on the floor.</a:t>
            </a:r>
          </a:p>
          <a:p>
            <a:endParaRPr lang="en-US" dirty="0"/>
          </a:p>
          <a:p>
            <a:r>
              <a:rPr lang="en-US" dirty="0"/>
              <a:t>By Default, Doppler accepts 2000 events per second.</a:t>
            </a:r>
          </a:p>
          <a:p>
            <a:endParaRPr lang="en-US" dirty="0"/>
          </a:p>
        </p:txBody>
      </p:sp>
    </p:spTree>
    <p:extLst>
      <p:ext uri="{BB962C8B-B14F-4D97-AF65-F5344CB8AC3E}">
        <p14:creationId xmlns:p14="http://schemas.microsoft.com/office/powerpoint/2010/main" val="3210987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1F7A-737F-45F1-97C9-0C5247624763}"/>
              </a:ext>
            </a:extLst>
          </p:cNvPr>
          <p:cNvSpPr>
            <a:spLocks noGrp="1"/>
          </p:cNvSpPr>
          <p:nvPr>
            <p:ph type="title"/>
          </p:nvPr>
        </p:nvSpPr>
        <p:spPr>
          <a:xfrm>
            <a:off x="838200" y="365125"/>
            <a:ext cx="10515600" cy="1325563"/>
          </a:xfrm>
        </p:spPr>
        <p:txBody>
          <a:bodyPr>
            <a:normAutofit/>
          </a:bodyPr>
          <a:lstStyle/>
          <a:p>
            <a:r>
              <a:rPr lang="en-US" b="1" dirty="0"/>
              <a:t>Diego Auction</a:t>
            </a:r>
            <a:endParaRPr lang="en-US" dirty="0"/>
          </a:p>
        </p:txBody>
      </p:sp>
      <p:sp>
        <p:nvSpPr>
          <p:cNvPr id="3" name="Content Placeholder 2">
            <a:extLst>
              <a:ext uri="{FF2B5EF4-FFF2-40B4-BE49-F238E27FC236}">
                <a16:creationId xmlns:a16="http://schemas.microsoft.com/office/drawing/2014/main" id="{E4B4392A-7B55-4CFB-A5F6-82A1CE9C5E2C}"/>
              </a:ext>
            </a:extLst>
          </p:cNvPr>
          <p:cNvSpPr>
            <a:spLocks noGrp="1"/>
          </p:cNvSpPr>
          <p:nvPr>
            <p:ph idx="1"/>
          </p:nvPr>
        </p:nvSpPr>
        <p:spPr>
          <a:xfrm>
            <a:off x="838200" y="1470024"/>
            <a:ext cx="9702800" cy="4854575"/>
          </a:xfrm>
        </p:spPr>
        <p:txBody>
          <a:bodyPr>
            <a:noAutofit/>
          </a:bodyPr>
          <a:lstStyle/>
          <a:p>
            <a:r>
              <a:rPr lang="en-US" sz="1400" dirty="0"/>
              <a:t>The Cloud Controller passes requests to stage and run apps to several components on the Diego Brain.</a:t>
            </a:r>
          </a:p>
          <a:p>
            <a:endParaRPr lang="en-US" sz="1400" dirty="0"/>
          </a:p>
          <a:p>
            <a:r>
              <a:rPr lang="en-US" sz="1400" dirty="0"/>
              <a:t>The Diego Brain components translate staging and running requests into Tasks and Long Running Processes (LRPs), then submit these to the Bulletin Board System (BBS) through an API over HTTP.</a:t>
            </a:r>
          </a:p>
          <a:p>
            <a:endParaRPr lang="en-US" sz="1400" dirty="0"/>
          </a:p>
          <a:p>
            <a:r>
              <a:rPr lang="en-US" sz="1400" dirty="0"/>
              <a:t>The BBS submits the Tasks and LRPs to the Auctioneer, part of the Diego Brain.</a:t>
            </a:r>
          </a:p>
          <a:p>
            <a:endParaRPr lang="en-US" sz="1400" dirty="0"/>
          </a:p>
          <a:p>
            <a:endParaRPr lang="en-US" sz="1400" dirty="0"/>
          </a:p>
          <a:p>
            <a:r>
              <a:rPr lang="en-US" sz="1400" dirty="0"/>
              <a:t>The Auctioneer distributes these Tasks and LRPs to Cells through an Auction. The Diego Brain communicates with Diego Cells using SSL/TLS protocol.</a:t>
            </a:r>
          </a:p>
          <a:p>
            <a:endParaRPr lang="en-US" sz="1400" dirty="0"/>
          </a:p>
          <a:p>
            <a:endParaRPr lang="en-US" sz="1400" dirty="0"/>
          </a:p>
          <a:p>
            <a:r>
              <a:rPr lang="en-US" sz="1400" dirty="0"/>
              <a:t>Once the Auctioneer assigns a Task or LRP to a Cell, an in-process Executor creates a Garden container in the Cell. The Task or LRP runs in the container.</a:t>
            </a:r>
          </a:p>
          <a:p>
            <a:endParaRPr lang="en-US" sz="1400" dirty="0"/>
          </a:p>
          <a:p>
            <a:r>
              <a:rPr lang="en-US" sz="1400" dirty="0"/>
              <a:t>The BBS tracks desired LRPs, running LRP instances, and in-flight Tasks. It also periodically analyzes this information and corrects discrepancies to ensure consistency between </a:t>
            </a:r>
            <a:r>
              <a:rPr lang="en-US" sz="1400" dirty="0" err="1"/>
              <a:t>ActualLRP</a:t>
            </a:r>
            <a:r>
              <a:rPr lang="en-US" sz="1400" dirty="0"/>
              <a:t> and </a:t>
            </a:r>
            <a:r>
              <a:rPr lang="en-US" sz="1400" dirty="0" err="1"/>
              <a:t>DesiredLRP</a:t>
            </a:r>
            <a:r>
              <a:rPr lang="en-US" sz="1400" dirty="0"/>
              <a:t> counts.</a:t>
            </a:r>
          </a:p>
        </p:txBody>
      </p:sp>
      <p:pic>
        <p:nvPicPr>
          <p:cNvPr id="11267" name="Picture 3" descr="Image result for auction">
            <a:extLst>
              <a:ext uri="{FF2B5EF4-FFF2-40B4-BE49-F238E27FC236}">
                <a16:creationId xmlns:a16="http://schemas.microsoft.com/office/drawing/2014/main" id="{FF0E4A79-8045-4910-93E1-5A4AEE05AD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4" r="337" b="-3"/>
          <a:stretch/>
        </p:blipFill>
        <p:spPr bwMode="auto">
          <a:xfrm>
            <a:off x="9843910" y="177800"/>
            <a:ext cx="2216175" cy="186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190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flying high">
            <a:extLst>
              <a:ext uri="{FF2B5EF4-FFF2-40B4-BE49-F238E27FC236}">
                <a16:creationId xmlns:a16="http://schemas.microsoft.com/office/drawing/2014/main" id="{559D0553-B5FF-4C9D-B779-0DC9E7EFA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B66EAD-EB91-4CF0-8A9D-B9F357924DE8}"/>
              </a:ext>
            </a:extLst>
          </p:cNvPr>
          <p:cNvSpPr>
            <a:spLocks noGrp="1"/>
          </p:cNvSpPr>
          <p:nvPr>
            <p:ph type="title"/>
          </p:nvPr>
        </p:nvSpPr>
        <p:spPr/>
        <p:txBody>
          <a:bodyPr/>
          <a:lstStyle/>
          <a:p>
            <a:r>
              <a:rPr lang="en-US" dirty="0"/>
              <a:t>PCF is now umbrella (From 2018)</a:t>
            </a:r>
          </a:p>
        </p:txBody>
      </p:sp>
      <p:sp>
        <p:nvSpPr>
          <p:cNvPr id="4" name="Rectangle: Rounded Corners 3">
            <a:extLst>
              <a:ext uri="{FF2B5EF4-FFF2-40B4-BE49-F238E27FC236}">
                <a16:creationId xmlns:a16="http://schemas.microsoft.com/office/drawing/2014/main" id="{FD308F98-67CC-4D63-A8BA-B119D1E18416}"/>
              </a:ext>
            </a:extLst>
          </p:cNvPr>
          <p:cNvSpPr/>
          <p:nvPr/>
        </p:nvSpPr>
        <p:spPr>
          <a:xfrm>
            <a:off x="838200" y="1690687"/>
            <a:ext cx="10800644" cy="48021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5" name="Hexagon 4">
            <a:extLst>
              <a:ext uri="{FF2B5EF4-FFF2-40B4-BE49-F238E27FC236}">
                <a16:creationId xmlns:a16="http://schemas.microsoft.com/office/drawing/2014/main" id="{6327D956-F664-4226-A7BB-6CA1EA9ACAA2}"/>
              </a:ext>
            </a:extLst>
          </p:cNvPr>
          <p:cNvSpPr/>
          <p:nvPr/>
        </p:nvSpPr>
        <p:spPr>
          <a:xfrm>
            <a:off x="1501422" y="2743200"/>
            <a:ext cx="2686756" cy="252871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Pivotal Application Services (Previously PCF)</a:t>
            </a:r>
          </a:p>
        </p:txBody>
      </p:sp>
      <p:sp>
        <p:nvSpPr>
          <p:cNvPr id="6" name="Hexagon 5">
            <a:extLst>
              <a:ext uri="{FF2B5EF4-FFF2-40B4-BE49-F238E27FC236}">
                <a16:creationId xmlns:a16="http://schemas.microsoft.com/office/drawing/2014/main" id="{15C9FE9F-DC8F-4A2C-AEBE-63E594CEE49B}"/>
              </a:ext>
            </a:extLst>
          </p:cNvPr>
          <p:cNvSpPr/>
          <p:nvPr/>
        </p:nvSpPr>
        <p:spPr>
          <a:xfrm>
            <a:off x="4786489" y="2739318"/>
            <a:ext cx="2686756" cy="252871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Pivotal Container Service</a:t>
            </a:r>
          </a:p>
        </p:txBody>
      </p:sp>
      <p:sp>
        <p:nvSpPr>
          <p:cNvPr id="7" name="Hexagon 6">
            <a:extLst>
              <a:ext uri="{FF2B5EF4-FFF2-40B4-BE49-F238E27FC236}">
                <a16:creationId xmlns:a16="http://schemas.microsoft.com/office/drawing/2014/main" id="{7F9D5FB7-DE71-4B7A-9D5C-DEFFA15913DF}"/>
              </a:ext>
            </a:extLst>
          </p:cNvPr>
          <p:cNvSpPr/>
          <p:nvPr/>
        </p:nvSpPr>
        <p:spPr>
          <a:xfrm>
            <a:off x="8348133" y="2739318"/>
            <a:ext cx="2686756" cy="252871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Pivotal Function Service</a:t>
            </a:r>
          </a:p>
        </p:txBody>
      </p:sp>
      <p:sp>
        <p:nvSpPr>
          <p:cNvPr id="8" name="TextBox 7">
            <a:extLst>
              <a:ext uri="{FF2B5EF4-FFF2-40B4-BE49-F238E27FC236}">
                <a16:creationId xmlns:a16="http://schemas.microsoft.com/office/drawing/2014/main" id="{5EBBF959-7600-4F6B-BCD8-43368BBB4601}"/>
              </a:ext>
            </a:extLst>
          </p:cNvPr>
          <p:cNvSpPr txBox="1"/>
          <p:nvPr/>
        </p:nvSpPr>
        <p:spPr>
          <a:xfrm>
            <a:off x="2955572" y="1794203"/>
            <a:ext cx="6565899" cy="523220"/>
          </a:xfrm>
          <a:prstGeom prst="rect">
            <a:avLst/>
          </a:prstGeom>
          <a:noFill/>
        </p:spPr>
        <p:txBody>
          <a:bodyPr wrap="square" rtlCol="0">
            <a:spAutoFit/>
          </a:bodyPr>
          <a:lstStyle/>
          <a:p>
            <a:pPr algn="ctr"/>
            <a:r>
              <a:rPr lang="en-US" sz="2800" b="1" dirty="0"/>
              <a:t>Pivotal Cloud Foundry</a:t>
            </a:r>
          </a:p>
        </p:txBody>
      </p:sp>
    </p:spTree>
    <p:extLst>
      <p:ext uri="{BB962C8B-B14F-4D97-AF65-F5344CB8AC3E}">
        <p14:creationId xmlns:p14="http://schemas.microsoft.com/office/powerpoint/2010/main" val="3351402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docs.cloudfoundry.org/concepts/images/diego/diego-auction-process.png">
            <a:extLst>
              <a:ext uri="{FF2B5EF4-FFF2-40B4-BE49-F238E27FC236}">
                <a16:creationId xmlns:a16="http://schemas.microsoft.com/office/drawing/2014/main" id="{3934576F-13A9-4541-BCCB-3083C4D15B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4487" y="0"/>
            <a:ext cx="9523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93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00ACC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73A9DA5-C040-4B4F-8B92-4CF885FB079E}"/>
              </a:ext>
            </a:extLst>
          </p:cNvPr>
          <p:cNvSpPr/>
          <p:nvPr/>
        </p:nvSpPr>
        <p:spPr>
          <a:xfrm>
            <a:off x="0" y="0"/>
            <a:ext cx="2501896"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9900" dirty="0"/>
          </a:p>
          <a:p>
            <a:pPr algn="ctr"/>
            <a:endParaRPr lang="en-US" sz="1200" dirty="0"/>
          </a:p>
        </p:txBody>
      </p:sp>
      <p:pic>
        <p:nvPicPr>
          <p:cNvPr id="15" name="Content Placeholder 6">
            <a:extLst>
              <a:ext uri="{FF2B5EF4-FFF2-40B4-BE49-F238E27FC236}">
                <a16:creationId xmlns:a16="http://schemas.microsoft.com/office/drawing/2014/main" id="{43EA5EA9-E1A0-463C-9841-573A04DC8B8C}"/>
              </a:ext>
            </a:extLst>
          </p:cNvPr>
          <p:cNvPicPr>
            <a:picLocks noChangeAspect="1"/>
          </p:cNvPicPr>
          <p:nvPr/>
        </p:nvPicPr>
        <p:blipFill>
          <a:blip r:embed="rId2"/>
          <a:stretch>
            <a:fillRect/>
          </a:stretch>
        </p:blipFill>
        <p:spPr>
          <a:xfrm>
            <a:off x="2180321" y="0"/>
            <a:ext cx="10011679" cy="6858000"/>
          </a:xfrm>
          <a:prstGeom prst="rect">
            <a:avLst/>
          </a:prstGeom>
        </p:spPr>
      </p:pic>
    </p:spTree>
    <p:extLst>
      <p:ext uri="{BB962C8B-B14F-4D97-AF65-F5344CB8AC3E}">
        <p14:creationId xmlns:p14="http://schemas.microsoft.com/office/powerpoint/2010/main" val="381057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4" name="Picture 2" descr="https://docs.pivotal.io/pivotalcf/2-4/customizing/images/pcf-commercialization.png">
            <a:extLst>
              <a:ext uri="{FF2B5EF4-FFF2-40B4-BE49-F238E27FC236}">
                <a16:creationId xmlns:a16="http://schemas.microsoft.com/office/drawing/2014/main" id="{5F806C92-32C3-4D02-9C65-8553CE6BEB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0186" y="0"/>
            <a:ext cx="7671627" cy="686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21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F8838E74-888A-40C4-8D1E-820806DAB1B6}"/>
              </a:ext>
            </a:extLst>
          </p:cNvPr>
          <p:cNvPicPr>
            <a:picLocks noGrp="1" noChangeAspect="1"/>
          </p:cNvPicPr>
          <p:nvPr>
            <p:ph idx="1"/>
          </p:nvPr>
        </p:nvPicPr>
        <p:blipFill rotWithShape="1">
          <a:blip r:embed="rId2"/>
          <a:srcRect l="560" r="327" b="-1"/>
          <a:stretch/>
        </p:blipFill>
        <p:spPr>
          <a:xfrm>
            <a:off x="20" y="10"/>
            <a:ext cx="12191980" cy="6857990"/>
          </a:xfrm>
          <a:prstGeom prst="rect">
            <a:avLst/>
          </a:prstGeom>
        </p:spPr>
      </p:pic>
    </p:spTree>
    <p:extLst>
      <p:ext uri="{BB962C8B-B14F-4D97-AF65-F5344CB8AC3E}">
        <p14:creationId xmlns:p14="http://schemas.microsoft.com/office/powerpoint/2010/main" val="128787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70">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3" name="Freeform: Shape 72">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BDE329C0-7C6D-4378-8E53-4F58306389AE}"/>
              </a:ext>
            </a:extLst>
          </p:cNvPr>
          <p:cNvSpPr>
            <a:spLocks noGrp="1"/>
          </p:cNvSpPr>
          <p:nvPr>
            <p:ph type="title"/>
          </p:nvPr>
        </p:nvSpPr>
        <p:spPr>
          <a:xfrm>
            <a:off x="960983" y="498143"/>
            <a:ext cx="10269613" cy="1278902"/>
          </a:xfrm>
        </p:spPr>
        <p:txBody>
          <a:bodyPr>
            <a:normAutofit/>
          </a:bodyPr>
          <a:lstStyle/>
          <a:p>
            <a:r>
              <a:rPr lang="en-US">
                <a:solidFill>
                  <a:schemeClr val="bg1"/>
                </a:solidFill>
              </a:rPr>
              <a:t>BOSH</a:t>
            </a:r>
          </a:p>
        </p:txBody>
      </p:sp>
      <p:pic>
        <p:nvPicPr>
          <p:cNvPr id="13314" name="Picture 2" descr="Image result for BOSH cloud foundry shell">
            <a:extLst>
              <a:ext uri="{FF2B5EF4-FFF2-40B4-BE49-F238E27FC236}">
                <a16:creationId xmlns:a16="http://schemas.microsoft.com/office/drawing/2014/main" id="{DBB7265A-0F95-45BD-BD9B-4EFB79055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39" y="3231469"/>
            <a:ext cx="3106345" cy="1938711"/>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A352B1B-A96C-4FAB-AA38-26E256DBDD2D}"/>
              </a:ext>
            </a:extLst>
          </p:cNvPr>
          <p:cNvSpPr>
            <a:spLocks noGrp="1"/>
          </p:cNvSpPr>
          <p:nvPr>
            <p:ph idx="1"/>
          </p:nvPr>
        </p:nvSpPr>
        <p:spPr>
          <a:xfrm>
            <a:off x="3200401" y="2387599"/>
            <a:ext cx="8293100" cy="3972257"/>
          </a:xfrm>
        </p:spPr>
        <p:txBody>
          <a:bodyPr>
            <a:normAutofit lnSpcReduction="10000"/>
          </a:bodyPr>
          <a:lstStyle/>
          <a:p>
            <a:r>
              <a:rPr lang="en-US" sz="1800" dirty="0">
                <a:hlinkClick r:id="rId3">
                  <a:extLst>
                    <a:ext uri="{A12FA001-AC4F-418D-AE19-62706E023703}">
                      <ahyp:hlinkClr xmlns:ahyp="http://schemas.microsoft.com/office/drawing/2018/hyperlinkcolor" val="tx"/>
                    </a:ext>
                  </a:extLst>
                </a:hlinkClick>
              </a:rPr>
              <a:t>BOSH</a:t>
            </a:r>
            <a:r>
              <a:rPr lang="en-US" sz="1800" dirty="0"/>
              <a:t> is a deployment manager that can automatically provision and deploy widely distributed, cloud-based software.</a:t>
            </a:r>
          </a:p>
          <a:p>
            <a:endParaRPr lang="en-US" sz="1800" dirty="0"/>
          </a:p>
          <a:p>
            <a:r>
              <a:rPr lang="en-US" sz="1800" dirty="0"/>
              <a:t>Essentially, BOSH is what allows PCF to be deployed in any cloud by providing an interface to build required infrastructure components on top of a given IaaS platform. </a:t>
            </a:r>
          </a:p>
          <a:p>
            <a:endParaRPr lang="en-US" sz="1800" dirty="0"/>
          </a:p>
          <a:p>
            <a:r>
              <a:rPr lang="en-US" sz="1800" dirty="0"/>
              <a:t>BOSH handles the deployment of the underlying PCF infrastructure by launching and managing all required component VMs.</a:t>
            </a:r>
          </a:p>
          <a:p>
            <a:endParaRPr lang="en-US" sz="1800" dirty="0"/>
          </a:p>
          <a:p>
            <a:r>
              <a:rPr lang="en-US" sz="1800" dirty="0"/>
              <a:t>Through common plugins such as the Health Monitor, BOSH can track the health of its VMs and also </a:t>
            </a:r>
            <a:r>
              <a:rPr lang="en-US" sz="1800" dirty="0">
                <a:hlinkClick r:id="rId4">
                  <a:extLst>
                    <a:ext uri="{A12FA001-AC4F-418D-AE19-62706E023703}">
                      <ahyp:hlinkClr xmlns:ahyp="http://schemas.microsoft.com/office/drawing/2018/hyperlinkcolor" val="tx"/>
                    </a:ext>
                  </a:extLst>
                </a:hlinkClick>
              </a:rPr>
              <a:t>self-heal</a:t>
            </a:r>
            <a:r>
              <a:rPr lang="en-US" sz="1800" dirty="0"/>
              <a:t> if it detects that a VM has crashed or has otherwise become inaccessible. It will attempt to recreate the faulty VM automatically to avoid downtime.</a:t>
            </a:r>
          </a:p>
          <a:p>
            <a:endParaRPr lang="en-US" sz="1800" dirty="0"/>
          </a:p>
        </p:txBody>
      </p:sp>
    </p:spTree>
    <p:extLst>
      <p:ext uri="{BB962C8B-B14F-4D97-AF65-F5344CB8AC3E}">
        <p14:creationId xmlns:p14="http://schemas.microsoft.com/office/powerpoint/2010/main" val="3231392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425A-3DB5-44C6-A73A-948297A9DCC4}"/>
              </a:ext>
            </a:extLst>
          </p:cNvPr>
          <p:cNvSpPr>
            <a:spLocks noGrp="1"/>
          </p:cNvSpPr>
          <p:nvPr>
            <p:ph type="title"/>
          </p:nvPr>
        </p:nvSpPr>
        <p:spPr>
          <a:xfrm>
            <a:off x="596901" y="295325"/>
            <a:ext cx="5314536" cy="1325563"/>
          </a:xfrm>
        </p:spPr>
        <p:txBody>
          <a:bodyPr>
            <a:normAutofit/>
          </a:bodyPr>
          <a:lstStyle/>
          <a:p>
            <a:r>
              <a:rPr lang="en-US" dirty="0"/>
              <a:t>Router</a:t>
            </a:r>
          </a:p>
        </p:txBody>
      </p:sp>
      <p:sp>
        <p:nvSpPr>
          <p:cNvPr id="3" name="Content Placeholder 2">
            <a:extLst>
              <a:ext uri="{FF2B5EF4-FFF2-40B4-BE49-F238E27FC236}">
                <a16:creationId xmlns:a16="http://schemas.microsoft.com/office/drawing/2014/main" id="{6F63E4AA-F2AE-49F8-8B96-53DCC93D31B1}"/>
              </a:ext>
            </a:extLst>
          </p:cNvPr>
          <p:cNvSpPr>
            <a:spLocks noGrp="1"/>
          </p:cNvSpPr>
          <p:nvPr>
            <p:ph idx="1"/>
          </p:nvPr>
        </p:nvSpPr>
        <p:spPr>
          <a:xfrm>
            <a:off x="467324" y="1620888"/>
            <a:ext cx="6022376" cy="4843402"/>
          </a:xfrm>
        </p:spPr>
        <p:txBody>
          <a:bodyPr anchor="t">
            <a:normAutofit/>
          </a:bodyPr>
          <a:lstStyle/>
          <a:p>
            <a:r>
              <a:rPr lang="en-US" sz="1800" dirty="0"/>
              <a:t>The </a:t>
            </a:r>
            <a:r>
              <a:rPr lang="en-US" sz="1800" b="1" dirty="0" err="1"/>
              <a:t>Gorouter</a:t>
            </a:r>
            <a:r>
              <a:rPr lang="en-US" sz="1800" dirty="0"/>
              <a:t> is PCF’s router (written in Go). </a:t>
            </a:r>
          </a:p>
          <a:p>
            <a:endParaRPr lang="en-US" sz="1800" dirty="0"/>
          </a:p>
          <a:p>
            <a:r>
              <a:rPr lang="en-US" sz="1800" dirty="0"/>
              <a:t>It handles and routes incoming requests. These requests come either from operators or developers sending commands—such as </a:t>
            </a:r>
            <a:r>
              <a:rPr lang="en-US" sz="1800" dirty="0" err="1"/>
              <a:t>cf</a:t>
            </a:r>
            <a:r>
              <a:rPr lang="en-US" sz="1800" dirty="0"/>
              <a:t> push—that are then routed to the Cloud Controller API, or from end users accessing application instances running on the deployment.</a:t>
            </a:r>
          </a:p>
          <a:p>
            <a:endParaRPr lang="en-US" sz="1800" dirty="0"/>
          </a:p>
          <a:p>
            <a:r>
              <a:rPr lang="en-US" sz="1800" dirty="0"/>
              <a:t>The </a:t>
            </a:r>
            <a:r>
              <a:rPr lang="en-US" sz="1800" dirty="0" err="1"/>
              <a:t>Gorouter</a:t>
            </a:r>
            <a:r>
              <a:rPr lang="en-US" sz="1800" dirty="0"/>
              <a:t> communicates with the Diego BBS to keep track of which applications exist, how many instances there are, and where they are running in order to maintain a routing table and shuttle user traffic appropriately. </a:t>
            </a:r>
          </a:p>
          <a:p>
            <a:endParaRPr lang="en-US" sz="1800" dirty="0"/>
          </a:p>
          <a:p>
            <a:r>
              <a:rPr lang="en-US" sz="1800" dirty="0"/>
              <a:t>It provides basic round-robin load balancing for sending traffic to available application instances.</a:t>
            </a:r>
          </a:p>
          <a:p>
            <a:endParaRPr lang="en-US" sz="1800" dirty="0"/>
          </a:p>
          <a:p>
            <a:pPr marL="0" indent="0">
              <a:buNone/>
            </a:pPr>
            <a:endParaRPr lang="en-US" sz="1800" dirty="0"/>
          </a:p>
        </p:txBody>
      </p:sp>
      <p:sp>
        <p:nvSpPr>
          <p:cNvPr id="4102"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0" name="Picture 4" descr="Image result for router aws">
            <a:extLst>
              <a:ext uri="{FF2B5EF4-FFF2-40B4-BE49-F238E27FC236}">
                <a16:creationId xmlns:a16="http://schemas.microsoft.com/office/drawing/2014/main" id="{BF682948-C3AF-4F18-8AF5-D1BBBCA5C7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5" r="1933"/>
          <a:stretch/>
        </p:blipFill>
        <p:spPr bwMode="auto">
          <a:xfrm>
            <a:off x="7531100" y="-2"/>
            <a:ext cx="4660900" cy="4843402"/>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8865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7006-8AD9-4E9E-B30F-DF76E14858A6}"/>
              </a:ext>
            </a:extLst>
          </p:cNvPr>
          <p:cNvSpPr>
            <a:spLocks noGrp="1"/>
          </p:cNvSpPr>
          <p:nvPr>
            <p:ph type="title"/>
          </p:nvPr>
        </p:nvSpPr>
        <p:spPr>
          <a:xfrm>
            <a:off x="639663" y="126797"/>
            <a:ext cx="5127031" cy="1676603"/>
          </a:xfrm>
        </p:spPr>
        <p:txBody>
          <a:bodyPr>
            <a:normAutofit/>
          </a:bodyPr>
          <a:lstStyle/>
          <a:p>
            <a:r>
              <a:rPr lang="en-US" b="1" dirty="0"/>
              <a:t>Cloud Controller </a:t>
            </a:r>
            <a:endParaRPr lang="en-US" dirty="0"/>
          </a:p>
        </p:txBody>
      </p:sp>
      <p:sp>
        <p:nvSpPr>
          <p:cNvPr id="3" name="Content Placeholder 2">
            <a:extLst>
              <a:ext uri="{FF2B5EF4-FFF2-40B4-BE49-F238E27FC236}">
                <a16:creationId xmlns:a16="http://schemas.microsoft.com/office/drawing/2014/main" id="{17963214-6D6A-4357-A80D-FFB21941E5E3}"/>
              </a:ext>
            </a:extLst>
          </p:cNvPr>
          <p:cNvSpPr>
            <a:spLocks noGrp="1"/>
          </p:cNvSpPr>
          <p:nvPr>
            <p:ph idx="1"/>
          </p:nvPr>
        </p:nvSpPr>
        <p:spPr>
          <a:xfrm>
            <a:off x="648930" y="1803400"/>
            <a:ext cx="7771170" cy="4420419"/>
          </a:xfrm>
        </p:spPr>
        <p:txBody>
          <a:bodyPr>
            <a:normAutofit lnSpcReduction="10000"/>
          </a:bodyPr>
          <a:lstStyle/>
          <a:p>
            <a:r>
              <a:rPr lang="en-US" sz="1600" dirty="0"/>
              <a:t>Pivotal Cloud Foundry’s Cloud Controller (CC) provides API endpoints for operators and developers to interact with PCF and the applications running on a specific domain. </a:t>
            </a:r>
          </a:p>
          <a:p>
            <a:endParaRPr lang="en-US" sz="1600" dirty="0"/>
          </a:p>
          <a:p>
            <a:r>
              <a:rPr lang="en-US" sz="1600" dirty="0"/>
              <a:t>The </a:t>
            </a:r>
            <a:r>
              <a:rPr lang="en-US" sz="1600" dirty="0">
                <a:hlinkClick r:id="rId2">
                  <a:extLst>
                    <a:ext uri="{A12FA001-AC4F-418D-AE19-62706E023703}">
                      <ahyp:hlinkClr xmlns:ahyp="http://schemas.microsoft.com/office/drawing/2018/hyperlinkcolor" val="tx"/>
                    </a:ext>
                  </a:extLst>
                </a:hlinkClick>
              </a:rPr>
              <a:t>Cloud Controller</a:t>
            </a:r>
            <a:r>
              <a:rPr lang="en-US" sz="1600" dirty="0"/>
              <a:t> (CC) directs the deployment of applications. To push an app to Cloud Foundry, you target the Cloud Controller.</a:t>
            </a:r>
          </a:p>
          <a:p>
            <a:endParaRPr lang="en-US" sz="1600" dirty="0"/>
          </a:p>
          <a:p>
            <a:r>
              <a:rPr lang="en-US" sz="1600" dirty="0"/>
              <a:t>Commands include staging applications, starting or stopping applications, collecting health information, and querying that all desired applications are running.</a:t>
            </a:r>
          </a:p>
          <a:p>
            <a:endParaRPr lang="en-US" sz="1600" dirty="0"/>
          </a:p>
          <a:p>
            <a:r>
              <a:rPr lang="en-US" sz="1600" dirty="0"/>
              <a:t>The Cloud Controller also maintain records of </a:t>
            </a:r>
            <a:r>
              <a:rPr lang="en-US" sz="1600" dirty="0">
                <a:hlinkClick r:id="rId3">
                  <a:extLst>
                    <a:ext uri="{A12FA001-AC4F-418D-AE19-62706E023703}">
                      <ahyp:hlinkClr xmlns:ahyp="http://schemas.microsoft.com/office/drawing/2018/hyperlinkcolor" val="tx"/>
                    </a:ext>
                  </a:extLst>
                </a:hlinkClick>
              </a:rPr>
              <a:t>orgs, spaces, user roles</a:t>
            </a:r>
            <a:r>
              <a:rPr lang="en-US" sz="1600" dirty="0"/>
              <a:t>, </a:t>
            </a:r>
            <a:r>
              <a:rPr lang="en-US" sz="1600" dirty="0">
                <a:hlinkClick r:id="rId4">
                  <a:extLst>
                    <a:ext uri="{A12FA001-AC4F-418D-AE19-62706E023703}">
                      <ahyp:hlinkClr xmlns:ahyp="http://schemas.microsoft.com/office/drawing/2018/hyperlinkcolor" val="tx"/>
                    </a:ext>
                  </a:extLst>
                </a:hlinkClick>
              </a:rPr>
              <a:t>services</a:t>
            </a:r>
            <a:r>
              <a:rPr lang="en-US" sz="1600" dirty="0"/>
              <a:t>, and more.</a:t>
            </a:r>
          </a:p>
          <a:p>
            <a:endParaRPr lang="en-US" sz="1600" dirty="0"/>
          </a:p>
          <a:p>
            <a:r>
              <a:rPr lang="en-US" sz="1600" dirty="0"/>
              <a:t>The CC is also responsible for communicating with the User Account and Authentication server to authenticate the user and ensure that they have the proper permissions to perform the requested task.</a:t>
            </a:r>
            <a:br>
              <a:rPr lang="en-US" sz="1600" dirty="0"/>
            </a:br>
            <a:endParaRPr lang="en-US" sz="1600" dirty="0"/>
          </a:p>
        </p:txBody>
      </p:sp>
      <p:pic>
        <p:nvPicPr>
          <p:cNvPr id="14338" name="Picture 2" descr="Image result for cloud foundry">
            <a:extLst>
              <a:ext uri="{FF2B5EF4-FFF2-40B4-BE49-F238E27FC236}">
                <a16:creationId xmlns:a16="http://schemas.microsoft.com/office/drawing/2014/main" id="{50ABE4C1-2230-4C11-A1E7-B05A1A5DAC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21" r="1163" b="3"/>
          <a:stretch/>
        </p:blipFill>
        <p:spPr bwMode="auto">
          <a:xfrm>
            <a:off x="8821475" y="640083"/>
            <a:ext cx="2730862" cy="278891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763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6EBF06A5-4173-45DE-87B1-0791E098A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descr="Image result for task">
            <a:extLst>
              <a:ext uri="{FF2B5EF4-FFF2-40B4-BE49-F238E27FC236}">
                <a16:creationId xmlns:a16="http://schemas.microsoft.com/office/drawing/2014/main" id="{38F6173F-BE20-49BA-9B4C-9368FAFF9E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407" r="10931"/>
          <a:stretch/>
        </p:blipFill>
        <p:spPr bwMode="auto">
          <a:xfrm>
            <a:off x="7555991" y="1690688"/>
            <a:ext cx="4636009" cy="5167312"/>
          </a:xfrm>
          <a:custGeom>
            <a:avLst/>
            <a:gdLst>
              <a:gd name="connsiteX0" fmla="*/ 0 w 4636009"/>
              <a:gd name="connsiteY0" fmla="*/ 0 h 5167312"/>
              <a:gd name="connsiteX1" fmla="*/ 4636009 w 4636009"/>
              <a:gd name="connsiteY1" fmla="*/ 0 h 5167312"/>
              <a:gd name="connsiteX2" fmla="*/ 4636009 w 4636009"/>
              <a:gd name="connsiteY2" fmla="*/ 5167312 h 5167312"/>
              <a:gd name="connsiteX3" fmla="*/ 276091 w 4636009"/>
              <a:gd name="connsiteY3" fmla="*/ 5167312 h 5167312"/>
              <a:gd name="connsiteX4" fmla="*/ 2669970 w 4636009"/>
              <a:gd name="connsiteY4" fmla="*/ 952 h 5167312"/>
              <a:gd name="connsiteX5" fmla="*/ 0 w 4636009"/>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6009" h="5167312">
                <a:moveTo>
                  <a:pt x="0" y="0"/>
                </a:moveTo>
                <a:lnTo>
                  <a:pt x="4636009" y="0"/>
                </a:lnTo>
                <a:lnTo>
                  <a:pt x="4636009" y="5167312"/>
                </a:lnTo>
                <a:lnTo>
                  <a:pt x="276091" y="5167312"/>
                </a:lnTo>
                <a:lnTo>
                  <a:pt x="2669970" y="952"/>
                </a:lnTo>
                <a:lnTo>
                  <a:pt x="0" y="952"/>
                </a:lnTo>
                <a:close/>
              </a:path>
            </a:pathLst>
          </a:custGeom>
          <a:noFill/>
          <a:extLst>
            <a:ext uri="{909E8E84-426E-40DD-AFC4-6F175D3DCCD1}">
              <a14:hiddenFill xmlns:a14="http://schemas.microsoft.com/office/drawing/2010/main">
                <a:solidFill>
                  <a:srgbClr val="FFFFFF"/>
                </a:solidFill>
              </a14:hiddenFill>
            </a:ext>
          </a:extLst>
        </p:spPr>
      </p:pic>
      <p:sp>
        <p:nvSpPr>
          <p:cNvPr id="74" name="Freeform 75">
            <a:extLst>
              <a:ext uri="{FF2B5EF4-FFF2-40B4-BE49-F238E27FC236}">
                <a16:creationId xmlns:a16="http://schemas.microsoft.com/office/drawing/2014/main" id="{869A01FF-E930-4B34-9942-5ACABF37F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0"/>
            <a:ext cx="10052100" cy="5166360"/>
          </a:xfrm>
          <a:custGeom>
            <a:avLst/>
            <a:gdLst>
              <a:gd name="connsiteX0" fmla="*/ 0 w 9786594"/>
              <a:gd name="connsiteY0" fmla="*/ 0 h 5032376"/>
              <a:gd name="connsiteX1" fmla="*/ 2130696 w 9786594"/>
              <a:gd name="connsiteY1" fmla="*/ 0 h 5032376"/>
              <a:gd name="connsiteX2" fmla="*/ 4685057 w 9786594"/>
              <a:gd name="connsiteY2" fmla="*/ 0 h 5032376"/>
              <a:gd name="connsiteX3" fmla="*/ 6291520 w 9786594"/>
              <a:gd name="connsiteY3" fmla="*/ 0 h 5032376"/>
              <a:gd name="connsiteX4" fmla="*/ 7449885 w 9786594"/>
              <a:gd name="connsiteY4" fmla="*/ 0 h 5032376"/>
              <a:gd name="connsiteX5" fmla="*/ 7455943 w 9786594"/>
              <a:gd name="connsiteY5" fmla="*/ 0 h 5032376"/>
              <a:gd name="connsiteX6" fmla="*/ 9786594 w 9786594"/>
              <a:gd name="connsiteY6" fmla="*/ 5032376 h 5032376"/>
              <a:gd name="connsiteX7" fmla="*/ 0 w 9786594"/>
              <a:gd name="connsiteY7" fmla="*/ 5032376 h 503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6594" h="5032376">
                <a:moveTo>
                  <a:pt x="0" y="0"/>
                </a:moveTo>
                <a:lnTo>
                  <a:pt x="2130696" y="0"/>
                </a:lnTo>
                <a:lnTo>
                  <a:pt x="4685057" y="0"/>
                </a:lnTo>
                <a:lnTo>
                  <a:pt x="6291520" y="0"/>
                </a:lnTo>
                <a:lnTo>
                  <a:pt x="7449885" y="0"/>
                </a:lnTo>
                <a:lnTo>
                  <a:pt x="7455943" y="0"/>
                </a:lnTo>
                <a:lnTo>
                  <a:pt x="9786594" y="5032376"/>
                </a:lnTo>
                <a:lnTo>
                  <a:pt x="0" y="503237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FA2701-65C7-44CB-BEF8-290A039CB9F6}"/>
              </a:ext>
            </a:extLst>
          </p:cNvPr>
          <p:cNvSpPr>
            <a:spLocks noGrp="1"/>
          </p:cNvSpPr>
          <p:nvPr>
            <p:ph type="title"/>
          </p:nvPr>
        </p:nvSpPr>
        <p:spPr>
          <a:xfrm>
            <a:off x="838200" y="365125"/>
            <a:ext cx="10515600" cy="1325563"/>
          </a:xfrm>
        </p:spPr>
        <p:txBody>
          <a:bodyPr>
            <a:normAutofit/>
          </a:bodyPr>
          <a:lstStyle/>
          <a:p>
            <a:r>
              <a:rPr lang="en-US">
                <a:solidFill>
                  <a:srgbClr val="000000"/>
                </a:solidFill>
              </a:rPr>
              <a:t>Tasks and LRP</a:t>
            </a:r>
          </a:p>
        </p:txBody>
      </p:sp>
      <p:sp>
        <p:nvSpPr>
          <p:cNvPr id="3" name="Content Placeholder 2">
            <a:extLst>
              <a:ext uri="{FF2B5EF4-FFF2-40B4-BE49-F238E27FC236}">
                <a16:creationId xmlns:a16="http://schemas.microsoft.com/office/drawing/2014/main" id="{EC83B168-350D-4CE8-9397-313978AAF0AA}"/>
              </a:ext>
            </a:extLst>
          </p:cNvPr>
          <p:cNvSpPr>
            <a:spLocks noGrp="1"/>
          </p:cNvSpPr>
          <p:nvPr>
            <p:ph idx="1"/>
          </p:nvPr>
        </p:nvSpPr>
        <p:spPr>
          <a:xfrm>
            <a:off x="838200" y="2015406"/>
            <a:ext cx="6588625" cy="4065986"/>
          </a:xfrm>
        </p:spPr>
        <p:txBody>
          <a:bodyPr anchor="ctr">
            <a:normAutofit/>
          </a:bodyPr>
          <a:lstStyle/>
          <a:p>
            <a:pPr lvl="1"/>
            <a:r>
              <a:rPr lang="en-US" sz="1600">
                <a:solidFill>
                  <a:srgbClr val="FFFFFF"/>
                </a:solidFill>
              </a:rPr>
              <a:t>LRP :</a:t>
            </a:r>
          </a:p>
          <a:p>
            <a:pPr lvl="2"/>
            <a:r>
              <a:rPr lang="en-US" sz="1600">
                <a:solidFill>
                  <a:srgbClr val="FFFFFF"/>
                </a:solidFill>
              </a:rPr>
              <a:t>LRPs are one or more application instances or other processes that are generally continuous, scalable, and always available.</a:t>
            </a:r>
          </a:p>
          <a:p>
            <a:pPr lvl="2"/>
            <a:r>
              <a:rPr lang="en-US" sz="1600">
                <a:solidFill>
                  <a:srgbClr val="FFFFFF"/>
                </a:solidFill>
              </a:rPr>
              <a:t>PCF attempts to ensure high availability and resilience by maintaining multiple running instances of the same LRP across availability zones.</a:t>
            </a:r>
          </a:p>
          <a:p>
            <a:pPr lvl="2"/>
            <a:r>
              <a:rPr lang="en-US" sz="1600">
                <a:solidFill>
                  <a:srgbClr val="FFFFFF"/>
                </a:solidFill>
              </a:rPr>
              <a:t>Diego and the Cloud Controller work together to ensure that the number of running LRPs (ActualLRPs) matches the number that the system should be running (DesiredLRPs).</a:t>
            </a:r>
          </a:p>
          <a:p>
            <a:pPr lvl="2"/>
            <a:endParaRPr lang="en-US" sz="1600">
              <a:solidFill>
                <a:srgbClr val="FFFFFF"/>
              </a:solidFill>
            </a:endParaRPr>
          </a:p>
          <a:p>
            <a:pPr lvl="1"/>
            <a:r>
              <a:rPr lang="en-US" sz="1600">
                <a:solidFill>
                  <a:srgbClr val="FFFFFF"/>
                </a:solidFill>
              </a:rPr>
              <a:t>Task : </a:t>
            </a:r>
          </a:p>
          <a:p>
            <a:pPr lvl="2"/>
            <a:r>
              <a:rPr lang="en-US" sz="1600">
                <a:solidFill>
                  <a:srgbClr val="FFFFFF"/>
                </a:solidFill>
              </a:rPr>
              <a:t>Tasks are one-off processes—that is, tasks are inherently terminating and provide a success/failure response. A task could be a database migration, or an initial service setup.</a:t>
            </a:r>
          </a:p>
          <a:p>
            <a:pPr lvl="2"/>
            <a:r>
              <a:rPr lang="en-US" sz="1600">
                <a:solidFill>
                  <a:srgbClr val="FFFFFF"/>
                </a:solidFill>
              </a:rPr>
              <a:t> Containers running tasks are destroyed once the task is complete.</a:t>
            </a:r>
          </a:p>
          <a:p>
            <a:pPr lvl="2"/>
            <a:endParaRPr lang="en-US" sz="1600">
              <a:solidFill>
                <a:srgbClr val="FFFFFF"/>
              </a:solidFill>
            </a:endParaRPr>
          </a:p>
        </p:txBody>
      </p:sp>
    </p:spTree>
    <p:extLst>
      <p:ext uri="{BB962C8B-B14F-4D97-AF65-F5344CB8AC3E}">
        <p14:creationId xmlns:p14="http://schemas.microsoft.com/office/powerpoint/2010/main" val="2839822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457</Words>
  <Application>Microsoft Office PowerPoint</Application>
  <PresentationFormat>Widescreen</PresentationFormat>
  <Paragraphs>115</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Elastic Runtime Architecture</vt:lpstr>
      <vt:lpstr>PCF is now umbrella (From 2018)</vt:lpstr>
      <vt:lpstr>PowerPoint Presentation</vt:lpstr>
      <vt:lpstr>PowerPoint Presentation</vt:lpstr>
      <vt:lpstr>PowerPoint Presentation</vt:lpstr>
      <vt:lpstr>BOSH</vt:lpstr>
      <vt:lpstr>Router</vt:lpstr>
      <vt:lpstr>Cloud Controller </vt:lpstr>
      <vt:lpstr>Tasks and LRP</vt:lpstr>
      <vt:lpstr>Diego (Previously DEA)</vt:lpstr>
      <vt:lpstr>Diego Brain</vt:lpstr>
      <vt:lpstr>PowerPoint Presentation</vt:lpstr>
      <vt:lpstr>BBS (Bulletin Board System)</vt:lpstr>
      <vt:lpstr>Diego cells</vt:lpstr>
      <vt:lpstr>PowerPoint Presentation</vt:lpstr>
      <vt:lpstr>Loggregator</vt:lpstr>
      <vt:lpstr>Loggregator</vt:lpstr>
      <vt:lpstr>PowerPoint Presentation</vt:lpstr>
      <vt:lpstr>Diego Auction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Elastic Runtime Architecture</dc:title>
  <dc:creator>Kesharwani, Avitesh</dc:creator>
  <cp:lastModifiedBy>Kesharwani, Avitesh</cp:lastModifiedBy>
  <cp:revision>4</cp:revision>
  <dcterms:created xsi:type="dcterms:W3CDTF">2019-03-19T02:24:51Z</dcterms:created>
  <dcterms:modified xsi:type="dcterms:W3CDTF">2019-03-20T03:41:29Z</dcterms:modified>
</cp:coreProperties>
</file>